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sldIdLst>
    <p:sldId id="256" r:id="rId3"/>
    <p:sldId id="259" r:id="rId4"/>
    <p:sldId id="287" r:id="rId5"/>
    <p:sldId id="257" r:id="rId6"/>
    <p:sldId id="271" r:id="rId7"/>
    <p:sldId id="258" r:id="rId8"/>
    <p:sldId id="261" r:id="rId9"/>
    <p:sldId id="280" r:id="rId10"/>
    <p:sldId id="274" r:id="rId11"/>
    <p:sldId id="275" r:id="rId12"/>
    <p:sldId id="294" r:id="rId13"/>
    <p:sldId id="299" r:id="rId14"/>
    <p:sldId id="289" r:id="rId15"/>
    <p:sldId id="291" r:id="rId16"/>
    <p:sldId id="290" r:id="rId17"/>
    <p:sldId id="292" r:id="rId18"/>
    <p:sldId id="293" r:id="rId19"/>
    <p:sldId id="288" r:id="rId20"/>
    <p:sldId id="282" r:id="rId21"/>
    <p:sldId id="279" r:id="rId22"/>
    <p:sldId id="262" r:id="rId23"/>
    <p:sldId id="284" r:id="rId24"/>
    <p:sldId id="286" r:id="rId25"/>
    <p:sldId id="296" r:id="rId26"/>
    <p:sldId id="295" r:id="rId27"/>
    <p:sldId id="278" r:id="rId28"/>
    <p:sldId id="263" r:id="rId29"/>
    <p:sldId id="277" r:id="rId30"/>
    <p:sldId id="281" r:id="rId31"/>
    <p:sldId id="267" r:id="rId32"/>
    <p:sldId id="268" r:id="rId33"/>
    <p:sldId id="269" r:id="rId34"/>
    <p:sldId id="272" r:id="rId3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505" autoAdjust="0"/>
    <p:restoredTop sz="94660"/>
  </p:normalViewPr>
  <p:slideViewPr>
    <p:cSldViewPr>
      <p:cViewPr>
        <p:scale>
          <a:sx n="70" d="100"/>
          <a:sy n="70" d="100"/>
        </p:scale>
        <p:origin x="-55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CAA29464-96B3-4B43-8FED-E3D2E6C7C362}" type="datetimeFigureOut">
              <a:rPr lang="en-US" smtClean="0"/>
              <a:pPr/>
              <a:t>9/14/2012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21EA6B4C-D885-49A3-AA99-24B3C956CB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29464-96B3-4B43-8FED-E3D2E6C7C362}" type="datetimeFigureOut">
              <a:rPr lang="en-US" smtClean="0"/>
              <a:pPr/>
              <a:t>9/14/2012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A6B4C-D885-49A3-AA99-24B3C956CB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29464-96B3-4B43-8FED-E3D2E6C7C362}" type="datetimeFigureOut">
              <a:rPr lang="en-US" smtClean="0"/>
              <a:pPr/>
              <a:t>9/14/2012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A6B4C-D885-49A3-AA99-24B3C956CB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5FB201-6F32-48D2-83CF-4AF9D997144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5857781"/>
      </p:ext>
    </p:extLst>
  </p:cSld>
  <p:clrMapOvr>
    <a:masterClrMapping/>
  </p:clrMapOvr>
  <p:transition spd="med"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658D78-9186-4954-97E7-9534F66CC4FF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9596310"/>
      </p:ext>
    </p:extLst>
  </p:cSld>
  <p:clrMapOvr>
    <a:masterClrMapping/>
  </p:clrMapOvr>
  <p:transition spd="med"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F9939C-0764-4551-A05F-3C0632663BD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573923"/>
      </p:ext>
    </p:extLst>
  </p:cSld>
  <p:clrMapOvr>
    <a:masterClrMapping/>
  </p:clrMapOvr>
  <p:transition spd="med"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FA9019-6C1C-44DB-9AF7-60B01EBCBB1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8339697"/>
      </p:ext>
    </p:extLst>
  </p:cSld>
  <p:clrMapOvr>
    <a:masterClrMapping/>
  </p:clrMapOvr>
  <p:transition spd="med"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5760B9-10E6-4E18-9AA4-C8170FF5896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809072"/>
      </p:ext>
    </p:extLst>
  </p:cSld>
  <p:clrMapOvr>
    <a:masterClrMapping/>
  </p:clrMapOvr>
  <p:transition spd="med"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85FCFF-44A2-43EB-8A8B-B121789FBF0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8252323"/>
      </p:ext>
    </p:extLst>
  </p:cSld>
  <p:clrMapOvr>
    <a:masterClrMapping/>
  </p:clrMapOvr>
  <p:transition spd="med"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4EE72A-2356-4890-A2B3-18A02313ED09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791042"/>
      </p:ext>
    </p:extLst>
  </p:cSld>
  <p:clrMapOvr>
    <a:masterClrMapping/>
  </p:clrMapOvr>
  <p:transition spd="med"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F6D009-DEC2-485E-B69D-6883F414CB21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6730395"/>
      </p:ext>
    </p:extLst>
  </p:cSld>
  <p:clrMapOvr>
    <a:masterClrMapping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CAA29464-96B3-4B43-8FED-E3D2E6C7C362}" type="datetimeFigureOut">
              <a:rPr lang="en-US" smtClean="0"/>
              <a:pPr/>
              <a:t>9/14/2012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21EA6B4C-D885-49A3-AA99-24B3C956CB2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2837D7-F630-4A32-BA31-0D2FD26EAB3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7506523"/>
      </p:ext>
    </p:extLst>
  </p:cSld>
  <p:clrMapOvr>
    <a:masterClrMapping/>
  </p:clrMapOvr>
  <p:transition spd="med"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6817D6-F83E-4D30-9822-028CB7AA3B3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7762724"/>
      </p:ext>
    </p:extLst>
  </p:cSld>
  <p:clrMapOvr>
    <a:masterClrMapping/>
  </p:clrMapOvr>
  <p:transition spd="med"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35D2A2-103F-4225-8120-49DF2ED997D1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506303"/>
      </p:ext>
    </p:extLst>
  </p:cSld>
  <p:clrMapOvr>
    <a:masterClrMapping/>
  </p:clrMapOvr>
  <p:transition spd="med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CAA29464-96B3-4B43-8FED-E3D2E6C7C362}" type="datetimeFigureOut">
              <a:rPr lang="en-US" smtClean="0"/>
              <a:pPr/>
              <a:t>9/14/2012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21EA6B4C-D885-49A3-AA99-24B3C956CB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29464-96B3-4B43-8FED-E3D2E6C7C362}" type="datetimeFigureOut">
              <a:rPr lang="en-US" smtClean="0"/>
              <a:pPr/>
              <a:t>9/14/2012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A6B4C-D885-49A3-AA99-24B3C956CB2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29464-96B3-4B43-8FED-E3D2E6C7C362}" type="datetimeFigureOut">
              <a:rPr lang="en-US" smtClean="0"/>
              <a:pPr/>
              <a:t>9/14/2012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A6B4C-D885-49A3-AA99-24B3C956CB2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CAA29464-96B3-4B43-8FED-E3D2E6C7C362}" type="datetimeFigureOut">
              <a:rPr lang="en-US" smtClean="0"/>
              <a:pPr/>
              <a:t>9/14/2012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21EA6B4C-D885-49A3-AA99-24B3C956CB2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29464-96B3-4B43-8FED-E3D2E6C7C362}" type="datetimeFigureOut">
              <a:rPr lang="en-US" smtClean="0"/>
              <a:pPr/>
              <a:t>9/14/2012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A6B4C-D885-49A3-AA99-24B3C956CB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CAA29464-96B3-4B43-8FED-E3D2E6C7C362}" type="datetimeFigureOut">
              <a:rPr lang="en-US" smtClean="0"/>
              <a:pPr/>
              <a:t>9/14/2012</a:t>
            </a:fld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21EA6B4C-D885-49A3-AA99-24B3C956CB2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CAA29464-96B3-4B43-8FED-E3D2E6C7C362}" type="datetimeFigureOut">
              <a:rPr lang="en-US" smtClean="0"/>
              <a:pPr/>
              <a:t>9/14/2012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21EA6B4C-D885-49A3-AA99-24B3C956CB2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CAA29464-96B3-4B43-8FED-E3D2E6C7C362}" type="datetimeFigureOut">
              <a:rPr lang="en-US" smtClean="0"/>
              <a:pPr/>
              <a:t>9/14/2012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21EA6B4C-D885-49A3-AA99-24B3C956CB2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07A35AD-DA54-4A31-9CBE-883DE940113F}" type="slidenum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88628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med">
    <p:fad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entury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entury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entury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entury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entury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entury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entury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entury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6.wm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0" y="2209800"/>
            <a:ext cx="6705600" cy="1894362"/>
          </a:xfrm>
        </p:spPr>
        <p:txBody>
          <a:bodyPr>
            <a:normAutofit fontScale="90000"/>
          </a:bodyPr>
          <a:lstStyle/>
          <a:p>
            <a:r>
              <a:rPr lang="en-US" sz="6700" cap="none" dirty="0" smtClean="0"/>
              <a:t>Revision as a Social Activity in the Classroom</a:t>
            </a:r>
            <a:r>
              <a:rPr lang="en-US" sz="6700" dirty="0" smtClean="0"/>
              <a:t>	</a:t>
            </a:r>
            <a:r>
              <a:rPr lang="en-US" dirty="0" smtClean="0"/>
              <a:t>	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90800" y="4419600"/>
            <a:ext cx="6172200" cy="1371600"/>
          </a:xfrm>
        </p:spPr>
        <p:txBody>
          <a:bodyPr>
            <a:noAutofit/>
          </a:bodyPr>
          <a:lstStyle/>
          <a:p>
            <a:r>
              <a:rPr lang="en-US" sz="3600" dirty="0" smtClean="0">
                <a:solidFill>
                  <a:srgbClr val="00B050"/>
                </a:solidFill>
              </a:rPr>
              <a:t>Kalyn Fowler</a:t>
            </a:r>
          </a:p>
          <a:p>
            <a:r>
              <a:rPr lang="en-US" sz="3600" dirty="0" smtClean="0">
                <a:solidFill>
                  <a:srgbClr val="00B050"/>
                </a:solidFill>
              </a:rPr>
              <a:t>Miami East High School</a:t>
            </a:r>
          </a:p>
          <a:p>
            <a:r>
              <a:rPr lang="en-US" sz="3600" dirty="0" smtClean="0">
                <a:solidFill>
                  <a:srgbClr val="00B050"/>
                </a:solidFill>
              </a:rPr>
              <a:t>Honors </a:t>
            </a:r>
            <a:r>
              <a:rPr lang="en-US" sz="3600" dirty="0" smtClean="0">
                <a:solidFill>
                  <a:srgbClr val="00B050"/>
                </a:solidFill>
              </a:rPr>
              <a:t>Juniors</a:t>
            </a:r>
          </a:p>
          <a:p>
            <a:r>
              <a:rPr lang="en-US" sz="3600" dirty="0" smtClean="0">
                <a:solidFill>
                  <a:srgbClr val="00B050"/>
                </a:solidFill>
              </a:rPr>
              <a:t>Standard Juniors &amp; Seniors</a:t>
            </a:r>
            <a:endParaRPr lang="en-US" sz="3600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533400"/>
            <a:ext cx="8229600" cy="1143000"/>
          </a:xfrm>
        </p:spPr>
        <p:txBody>
          <a:bodyPr>
            <a:noAutofit/>
          </a:bodyPr>
          <a:lstStyle/>
          <a:p>
            <a:r>
              <a:rPr lang="en-US" sz="7200" b="1" cap="none" dirty="0" smtClean="0"/>
              <a:t>Peer Conferences</a:t>
            </a:r>
            <a:r>
              <a:rPr lang="en-US" sz="7200" cap="none" dirty="0" smtClean="0"/>
              <a:t/>
            </a:r>
            <a:br>
              <a:rPr lang="en-US" sz="7200" cap="none" dirty="0" smtClean="0"/>
            </a:br>
            <a:r>
              <a:rPr lang="en-US" sz="3200" cap="none" dirty="0" smtClean="0">
                <a:solidFill>
                  <a:srgbClr val="00B050"/>
                </a:solidFill>
              </a:rPr>
              <a:t>(Values: Student-centered class &amp; Questions)</a:t>
            </a:r>
            <a:endParaRPr lang="en-US" sz="3200" cap="none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lvl="1">
              <a:buFont typeface="Wingdings" pitchFamily="2" charset="2"/>
              <a:buChar char="v"/>
            </a:pPr>
            <a:r>
              <a:rPr lang="en-US" sz="6600" dirty="0"/>
              <a:t>Three </a:t>
            </a:r>
            <a:r>
              <a:rPr lang="en-US" sz="6600" dirty="0" smtClean="0"/>
              <a:t>areas</a:t>
            </a:r>
          </a:p>
          <a:p>
            <a:pPr lvl="1">
              <a:buFont typeface="Wingdings" pitchFamily="2" charset="2"/>
              <a:buChar char="v"/>
            </a:pPr>
            <a:r>
              <a:rPr lang="en-US" sz="6600" dirty="0" smtClean="0"/>
              <a:t>Peer Feedback</a:t>
            </a:r>
            <a:endParaRPr lang="en-US" sz="6600" dirty="0"/>
          </a:p>
          <a:p>
            <a:r>
              <a:rPr lang="en-US" sz="7200" dirty="0" smtClean="0"/>
              <a:t>Reflections</a:t>
            </a:r>
          </a:p>
          <a:p>
            <a:pPr lvl="1"/>
            <a:r>
              <a:rPr lang="en-US" sz="6900" dirty="0" smtClean="0"/>
              <a:t>Choice</a:t>
            </a:r>
            <a:endParaRPr lang="en-US" sz="6900" dirty="0"/>
          </a:p>
          <a:p>
            <a:pPr marL="0" indent="0">
              <a:buNone/>
            </a:pPr>
            <a:endParaRPr lang="en-US" sz="44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4219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533400"/>
            <a:ext cx="8229600" cy="1143000"/>
          </a:xfrm>
        </p:spPr>
        <p:txBody>
          <a:bodyPr>
            <a:noAutofit/>
          </a:bodyPr>
          <a:lstStyle/>
          <a:p>
            <a:r>
              <a:rPr lang="en-US" sz="7200" b="1" cap="none" dirty="0" smtClean="0"/>
              <a:t>Expert Peer Review</a:t>
            </a:r>
            <a:r>
              <a:rPr lang="en-US" sz="7200" cap="none" dirty="0" smtClean="0"/>
              <a:t/>
            </a:r>
            <a:br>
              <a:rPr lang="en-US" sz="7200" cap="none" dirty="0" smtClean="0"/>
            </a:br>
            <a:r>
              <a:rPr lang="en-US" sz="3200" cap="none" dirty="0" smtClean="0">
                <a:solidFill>
                  <a:srgbClr val="00B050"/>
                </a:solidFill>
              </a:rPr>
              <a:t>(Values: Student-centered class &amp; Questions)</a:t>
            </a:r>
            <a:endParaRPr lang="en-US" sz="3200" cap="none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924800" cy="4873752"/>
          </a:xfrm>
        </p:spPr>
        <p:txBody>
          <a:bodyPr>
            <a:normAutofit/>
          </a:bodyPr>
          <a:lstStyle/>
          <a:p>
            <a:pPr lvl="0">
              <a:buClr>
                <a:srgbClr val="4F81BD"/>
              </a:buClr>
            </a:pPr>
            <a:r>
              <a:rPr lang="en-US" sz="6600" dirty="0" smtClean="0">
                <a:solidFill>
                  <a:prstClr val="black"/>
                </a:solidFill>
              </a:rPr>
              <a:t>Time Commitment</a:t>
            </a:r>
            <a:endParaRPr lang="en-US" sz="6000" dirty="0" smtClean="0"/>
          </a:p>
          <a:p>
            <a:pPr lvl="1">
              <a:buFont typeface="Wingdings" pitchFamily="2" charset="2"/>
              <a:buChar char="v"/>
            </a:pPr>
            <a:r>
              <a:rPr lang="en-US" sz="6000" dirty="0" smtClean="0"/>
              <a:t>Mini Lessons</a:t>
            </a:r>
            <a:r>
              <a:rPr lang="en-US" sz="6000" dirty="0" smtClean="0"/>
              <a:t>=</a:t>
            </a:r>
            <a:r>
              <a:rPr lang="en-US" sz="6000" dirty="0" smtClean="0"/>
              <a:t>Jobs</a:t>
            </a:r>
          </a:p>
          <a:p>
            <a:pPr lvl="2">
              <a:buFont typeface="Wingdings" pitchFamily="2" charset="2"/>
              <a:buChar char="v"/>
            </a:pPr>
            <a:r>
              <a:rPr lang="en-US" sz="5700" dirty="0" smtClean="0"/>
              <a:t>Strategies</a:t>
            </a:r>
          </a:p>
          <a:p>
            <a:pPr marL="0" indent="0">
              <a:buNone/>
            </a:pPr>
            <a:endParaRPr lang="en-US" sz="4400" dirty="0" smtClean="0">
              <a:solidFill>
                <a:srgbClr val="FF0000"/>
              </a:solidFill>
            </a:endParaRPr>
          </a:p>
        </p:txBody>
      </p:sp>
      <p:pic>
        <p:nvPicPr>
          <p:cNvPr id="1029" name="Picture 5" descr="C:\Users\kfowler\AppData\Local\Microsoft\Windows\Temporary Internet Files\Content.IE5\JU6EG09P\MC900446200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6200" y="2286000"/>
            <a:ext cx="1013155" cy="1023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50824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Content Placeholder 2"/>
          <p:cNvSpPr>
            <a:spLocks noGrp="1"/>
          </p:cNvSpPr>
          <p:nvPr>
            <p:ph idx="1"/>
          </p:nvPr>
        </p:nvSpPr>
        <p:spPr>
          <a:xfrm>
            <a:off x="0" y="1524000"/>
            <a:ext cx="9144000" cy="4525963"/>
          </a:xfrm>
        </p:spPr>
        <p:txBody>
          <a:bodyPr/>
          <a:lstStyle/>
          <a:p>
            <a:pPr eaLnBrk="1" hangingPunct="1"/>
            <a:r>
              <a:rPr lang="en-US" sz="6000" smtClean="0">
                <a:solidFill>
                  <a:srgbClr val="FF6600"/>
                </a:solidFill>
              </a:rPr>
              <a:t>Explode the moment</a:t>
            </a:r>
          </a:p>
          <a:p>
            <a:pPr eaLnBrk="1" hangingPunct="1"/>
            <a:r>
              <a:rPr lang="en-US" sz="6000" smtClean="0">
                <a:solidFill>
                  <a:srgbClr val="3333FF"/>
                </a:solidFill>
              </a:rPr>
              <a:t>Focus</a:t>
            </a:r>
          </a:p>
          <a:p>
            <a:pPr eaLnBrk="1" hangingPunct="1"/>
            <a:r>
              <a:rPr lang="en-US" sz="6000" smtClean="0">
                <a:solidFill>
                  <a:srgbClr val="009900"/>
                </a:solidFill>
              </a:rPr>
              <a:t>Weed the garden</a:t>
            </a:r>
          </a:p>
          <a:p>
            <a:pPr eaLnBrk="1" hangingPunct="1"/>
            <a:r>
              <a:rPr lang="en-US" sz="6000" smtClean="0">
                <a:solidFill>
                  <a:srgbClr val="FF3399"/>
                </a:solidFill>
              </a:rPr>
              <a:t>Lovely Language</a:t>
            </a:r>
          </a:p>
          <a:p>
            <a:pPr eaLnBrk="1" hangingPunct="1"/>
            <a:endParaRPr lang="en-US" sz="6000" smtClean="0">
              <a:solidFill>
                <a:srgbClr val="FF3399"/>
              </a:solidFill>
            </a:endParaRPr>
          </a:p>
        </p:txBody>
      </p:sp>
      <p:sp>
        <p:nvSpPr>
          <p:cNvPr id="10243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229600" cy="1143000"/>
          </a:xfrm>
        </p:spPr>
        <p:txBody>
          <a:bodyPr/>
          <a:lstStyle/>
          <a:p>
            <a:pPr eaLnBrk="1" hangingPunct="1"/>
            <a:r>
              <a:rPr lang="en-US" sz="7200" smtClean="0"/>
              <a:t>Strategies</a:t>
            </a:r>
          </a:p>
        </p:txBody>
      </p:sp>
      <p:pic>
        <p:nvPicPr>
          <p:cNvPr id="10244" name="Picture 2" descr="C:\Documents and Settings\kfowler\Local Settings\Temporary Internet Files\Content.IE5\2SR687GI\MM900336554[1]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6200" y="1600200"/>
            <a:ext cx="1223963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5" name="Picture 3" descr="C:\Documents and Settings\kfowler\Local Settings\Temporary Internet Files\Content.IE5\JN7LWLI3\MC900078627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6200" y="914400"/>
            <a:ext cx="1077913" cy="1058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6" name="Picture 4" descr="C:\Documents and Settings\kfowler\Local Settings\Temporary Internet Files\Content.IE5\N50PTF1F\MC900383818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2667000"/>
            <a:ext cx="1524000" cy="1220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247" name="Group 11"/>
          <p:cNvGrpSpPr>
            <a:grpSpLocks/>
          </p:cNvGrpSpPr>
          <p:nvPr/>
        </p:nvGrpSpPr>
        <p:grpSpPr bwMode="auto">
          <a:xfrm>
            <a:off x="7086600" y="3962400"/>
            <a:ext cx="866775" cy="955675"/>
            <a:chOff x="4964906" y="4741664"/>
            <a:chExt cx="866180" cy="955477"/>
          </a:xfrm>
        </p:grpSpPr>
        <p:sp>
          <p:nvSpPr>
            <p:cNvPr id="8" name="SMARTInkAnnotation0"/>
            <p:cNvSpPr/>
            <p:nvPr/>
          </p:nvSpPr>
          <p:spPr>
            <a:xfrm>
              <a:off x="4964906" y="4768646"/>
              <a:ext cx="866180" cy="696768"/>
            </a:xfrm>
            <a:custGeom>
              <a:avLst/>
              <a:gdLst/>
              <a:ahLst/>
              <a:cxnLst/>
              <a:rect l="0" t="0" r="0" b="0"/>
              <a:pathLst>
                <a:path w="866180" h="696516">
                  <a:moveTo>
                    <a:pt x="0" y="0"/>
                  </a:moveTo>
                  <a:lnTo>
                    <a:pt x="18043" y="0"/>
                  </a:lnTo>
                  <a:lnTo>
                    <a:pt x="21950" y="992"/>
                  </a:lnTo>
                  <a:lnTo>
                    <a:pt x="33183" y="6136"/>
                  </a:lnTo>
                  <a:lnTo>
                    <a:pt x="54253" y="11024"/>
                  </a:lnTo>
                  <a:lnTo>
                    <a:pt x="59981" y="13302"/>
                  </a:lnTo>
                  <a:lnTo>
                    <a:pt x="64792" y="16806"/>
                  </a:lnTo>
                  <a:lnTo>
                    <a:pt x="82287" y="34041"/>
                  </a:lnTo>
                  <a:lnTo>
                    <a:pt x="98795" y="46797"/>
                  </a:lnTo>
                  <a:lnTo>
                    <a:pt x="116254" y="63144"/>
                  </a:lnTo>
                  <a:lnTo>
                    <a:pt x="144672" y="91186"/>
                  </a:lnTo>
                  <a:lnTo>
                    <a:pt x="158887" y="107996"/>
                  </a:lnTo>
                  <a:lnTo>
                    <a:pt x="172811" y="125389"/>
                  </a:lnTo>
                  <a:lnTo>
                    <a:pt x="188922" y="143041"/>
                  </a:lnTo>
                  <a:lnTo>
                    <a:pt x="206005" y="163454"/>
                  </a:lnTo>
                  <a:lnTo>
                    <a:pt x="214727" y="174454"/>
                  </a:lnTo>
                  <a:lnTo>
                    <a:pt x="222526" y="185756"/>
                  </a:lnTo>
                  <a:lnTo>
                    <a:pt x="229710" y="197259"/>
                  </a:lnTo>
                  <a:lnTo>
                    <a:pt x="236484" y="208896"/>
                  </a:lnTo>
                  <a:lnTo>
                    <a:pt x="249302" y="232410"/>
                  </a:lnTo>
                  <a:lnTo>
                    <a:pt x="273699" y="279844"/>
                  </a:lnTo>
                  <a:lnTo>
                    <a:pt x="279701" y="292726"/>
                  </a:lnTo>
                  <a:lnTo>
                    <a:pt x="297628" y="333568"/>
                  </a:lnTo>
                  <a:lnTo>
                    <a:pt x="309550" y="358927"/>
                  </a:lnTo>
                  <a:lnTo>
                    <a:pt x="314515" y="372237"/>
                  </a:lnTo>
                  <a:lnTo>
                    <a:pt x="318817" y="386072"/>
                  </a:lnTo>
                  <a:lnTo>
                    <a:pt x="322677" y="400257"/>
                  </a:lnTo>
                  <a:lnTo>
                    <a:pt x="327236" y="413681"/>
                  </a:lnTo>
                  <a:lnTo>
                    <a:pt x="332259" y="426600"/>
                  </a:lnTo>
                  <a:lnTo>
                    <a:pt x="337592" y="439181"/>
                  </a:lnTo>
                  <a:lnTo>
                    <a:pt x="342139" y="451538"/>
                  </a:lnTo>
                  <a:lnTo>
                    <a:pt x="346162" y="463744"/>
                  </a:lnTo>
                  <a:lnTo>
                    <a:pt x="349837" y="475850"/>
                  </a:lnTo>
                  <a:lnTo>
                    <a:pt x="352288" y="487890"/>
                  </a:lnTo>
                  <a:lnTo>
                    <a:pt x="353920" y="499884"/>
                  </a:lnTo>
                  <a:lnTo>
                    <a:pt x="355009" y="511850"/>
                  </a:lnTo>
                  <a:lnTo>
                    <a:pt x="356728" y="523796"/>
                  </a:lnTo>
                  <a:lnTo>
                    <a:pt x="358865" y="535728"/>
                  </a:lnTo>
                  <a:lnTo>
                    <a:pt x="361282" y="547652"/>
                  </a:lnTo>
                  <a:lnTo>
                    <a:pt x="366614" y="568838"/>
                  </a:lnTo>
                  <a:lnTo>
                    <a:pt x="371299" y="588176"/>
                  </a:lnTo>
                  <a:lnTo>
                    <a:pt x="373381" y="606693"/>
                  </a:lnTo>
                  <a:lnTo>
                    <a:pt x="376952" y="622198"/>
                  </a:lnTo>
                  <a:lnTo>
                    <a:pt x="380854" y="635704"/>
                  </a:lnTo>
                  <a:lnTo>
                    <a:pt x="383052" y="653472"/>
                  </a:lnTo>
                  <a:lnTo>
                    <a:pt x="383794" y="671514"/>
                  </a:lnTo>
                  <a:lnTo>
                    <a:pt x="383855" y="676871"/>
                  </a:lnTo>
                  <a:lnTo>
                    <a:pt x="384888" y="681434"/>
                  </a:lnTo>
                  <a:lnTo>
                    <a:pt x="392901" y="696508"/>
                  </a:lnTo>
                  <a:lnTo>
                    <a:pt x="392903" y="696510"/>
                  </a:lnTo>
                  <a:lnTo>
                    <a:pt x="392906" y="696515"/>
                  </a:lnTo>
                  <a:lnTo>
                    <a:pt x="392906" y="671076"/>
                  </a:lnTo>
                  <a:lnTo>
                    <a:pt x="399043" y="662864"/>
                  </a:lnTo>
                  <a:lnTo>
                    <a:pt x="400595" y="657415"/>
                  </a:lnTo>
                  <a:lnTo>
                    <a:pt x="402583" y="644842"/>
                  </a:lnTo>
                  <a:lnTo>
                    <a:pt x="411501" y="624277"/>
                  </a:lnTo>
                  <a:lnTo>
                    <a:pt x="414233" y="618592"/>
                  </a:lnTo>
                  <a:lnTo>
                    <a:pt x="417267" y="604335"/>
                  </a:lnTo>
                  <a:lnTo>
                    <a:pt x="419608" y="589069"/>
                  </a:lnTo>
                  <a:lnTo>
                    <a:pt x="423956" y="575671"/>
                  </a:lnTo>
                  <a:lnTo>
                    <a:pt x="431841" y="560455"/>
                  </a:lnTo>
                  <a:lnTo>
                    <a:pt x="440968" y="543770"/>
                  </a:lnTo>
                  <a:lnTo>
                    <a:pt x="448332" y="526433"/>
                  </a:lnTo>
                  <a:lnTo>
                    <a:pt x="454912" y="508807"/>
                  </a:lnTo>
                  <a:lnTo>
                    <a:pt x="467221" y="473237"/>
                  </a:lnTo>
                  <a:lnTo>
                    <a:pt x="475875" y="455398"/>
                  </a:lnTo>
                  <a:lnTo>
                    <a:pt x="486336" y="437547"/>
                  </a:lnTo>
                  <a:lnTo>
                    <a:pt x="497600" y="419692"/>
                  </a:lnTo>
                  <a:lnTo>
                    <a:pt x="511866" y="401834"/>
                  </a:lnTo>
                  <a:lnTo>
                    <a:pt x="528129" y="384968"/>
                  </a:lnTo>
                  <a:lnTo>
                    <a:pt x="554019" y="364316"/>
                  </a:lnTo>
                  <a:lnTo>
                    <a:pt x="571668" y="351756"/>
                  </a:lnTo>
                  <a:lnTo>
                    <a:pt x="592080" y="339560"/>
                  </a:lnTo>
                  <a:lnTo>
                    <a:pt x="613389" y="327525"/>
                  </a:lnTo>
                  <a:lnTo>
                    <a:pt x="632781" y="315561"/>
                  </a:lnTo>
                  <a:lnTo>
                    <a:pt x="651322" y="306276"/>
                  </a:lnTo>
                  <a:lnTo>
                    <a:pt x="669484" y="298841"/>
                  </a:lnTo>
                  <a:lnTo>
                    <a:pt x="696443" y="289078"/>
                  </a:lnTo>
                  <a:lnTo>
                    <a:pt x="723284" y="280893"/>
                  </a:lnTo>
                  <a:lnTo>
                    <a:pt x="750088" y="278027"/>
                  </a:lnTo>
                  <a:lnTo>
                    <a:pt x="775888" y="276185"/>
                  </a:lnTo>
                  <a:lnTo>
                    <a:pt x="802888" y="269823"/>
                  </a:lnTo>
                  <a:lnTo>
                    <a:pt x="809102" y="269179"/>
                  </a:lnTo>
                  <a:lnTo>
                    <a:pt x="821298" y="271109"/>
                  </a:lnTo>
                  <a:lnTo>
                    <a:pt x="836675" y="275128"/>
                  </a:lnTo>
                  <a:lnTo>
                    <a:pt x="859041" y="276776"/>
                  </a:lnTo>
                  <a:lnTo>
                    <a:pt x="866179" y="276820"/>
                  </a:lnTo>
                </a:path>
              </a:pathLst>
            </a:custGeom>
            <a:ln w="3810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9" name="SMARTInkAnnotation1"/>
            <p:cNvSpPr/>
            <p:nvPr/>
          </p:nvSpPr>
          <p:spPr>
            <a:xfrm>
              <a:off x="5385305" y="4741664"/>
              <a:ext cx="123740" cy="795173"/>
            </a:xfrm>
            <a:custGeom>
              <a:avLst/>
              <a:gdLst/>
              <a:ahLst/>
              <a:cxnLst/>
              <a:rect l="0" t="0" r="0" b="0"/>
              <a:pathLst>
                <a:path w="124981" h="794743">
                  <a:moveTo>
                    <a:pt x="124980" y="0"/>
                  </a:moveTo>
                  <a:lnTo>
                    <a:pt x="120239" y="9481"/>
                  </a:lnTo>
                  <a:lnTo>
                    <a:pt x="117851" y="13265"/>
                  </a:lnTo>
                  <a:lnTo>
                    <a:pt x="115266" y="16781"/>
                  </a:lnTo>
                  <a:lnTo>
                    <a:pt x="112551" y="20117"/>
                  </a:lnTo>
                  <a:lnTo>
                    <a:pt x="109534" y="26469"/>
                  </a:lnTo>
                  <a:lnTo>
                    <a:pt x="107201" y="34584"/>
                  </a:lnTo>
                  <a:lnTo>
                    <a:pt x="102857" y="48113"/>
                  </a:lnTo>
                  <a:lnTo>
                    <a:pt x="99573" y="72463"/>
                  </a:lnTo>
                  <a:lnTo>
                    <a:pt x="96159" y="89753"/>
                  </a:lnTo>
                  <a:lnTo>
                    <a:pt x="83041" y="140142"/>
                  </a:lnTo>
                  <a:lnTo>
                    <a:pt x="74299" y="169847"/>
                  </a:lnTo>
                  <a:lnTo>
                    <a:pt x="68390" y="191903"/>
                  </a:lnTo>
                  <a:lnTo>
                    <a:pt x="62457" y="217582"/>
                  </a:lnTo>
                  <a:lnTo>
                    <a:pt x="56512" y="244539"/>
                  </a:lnTo>
                  <a:lnTo>
                    <a:pt x="47587" y="283019"/>
                  </a:lnTo>
                  <a:lnTo>
                    <a:pt x="32706" y="354635"/>
                  </a:lnTo>
                  <a:lnTo>
                    <a:pt x="14847" y="451233"/>
                  </a:lnTo>
                  <a:lnTo>
                    <a:pt x="12863" y="466517"/>
                  </a:lnTo>
                  <a:lnTo>
                    <a:pt x="11539" y="481667"/>
                  </a:lnTo>
                  <a:lnTo>
                    <a:pt x="10657" y="496729"/>
                  </a:lnTo>
                  <a:lnTo>
                    <a:pt x="9077" y="511731"/>
                  </a:lnTo>
                  <a:lnTo>
                    <a:pt x="7032" y="526693"/>
                  </a:lnTo>
                  <a:lnTo>
                    <a:pt x="4675" y="541629"/>
                  </a:lnTo>
                  <a:lnTo>
                    <a:pt x="3106" y="556547"/>
                  </a:lnTo>
                  <a:lnTo>
                    <a:pt x="2059" y="571453"/>
                  </a:lnTo>
                  <a:lnTo>
                    <a:pt x="1360" y="586351"/>
                  </a:lnTo>
                  <a:lnTo>
                    <a:pt x="585" y="616134"/>
                  </a:lnTo>
                  <a:lnTo>
                    <a:pt x="0" y="703157"/>
                  </a:lnTo>
                  <a:lnTo>
                    <a:pt x="2626" y="722288"/>
                  </a:lnTo>
                  <a:lnTo>
                    <a:pt x="6108" y="740712"/>
                  </a:lnTo>
                  <a:lnTo>
                    <a:pt x="7656" y="758822"/>
                  </a:lnTo>
                  <a:lnTo>
                    <a:pt x="8649" y="780445"/>
                  </a:lnTo>
                  <a:lnTo>
                    <a:pt x="8894" y="794742"/>
                  </a:lnTo>
                </a:path>
              </a:pathLst>
            </a:custGeom>
            <a:ln w="3810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0" name="SMARTInkAnnotation2"/>
            <p:cNvSpPr/>
            <p:nvPr/>
          </p:nvSpPr>
          <p:spPr>
            <a:xfrm>
              <a:off x="5009325" y="4884509"/>
              <a:ext cx="410881" cy="696769"/>
            </a:xfrm>
            <a:custGeom>
              <a:avLst/>
              <a:gdLst/>
              <a:ahLst/>
              <a:cxnLst/>
              <a:rect l="0" t="0" r="0" b="0"/>
              <a:pathLst>
                <a:path w="410767" h="696516">
                  <a:moveTo>
                    <a:pt x="0" y="0"/>
                  </a:moveTo>
                  <a:lnTo>
                    <a:pt x="0" y="12428"/>
                  </a:lnTo>
                  <a:lnTo>
                    <a:pt x="992" y="15231"/>
                  </a:lnTo>
                  <a:lnTo>
                    <a:pt x="4741" y="20990"/>
                  </a:lnTo>
                  <a:lnTo>
                    <a:pt x="15231" y="33765"/>
                  </a:lnTo>
                  <a:lnTo>
                    <a:pt x="24908" y="48809"/>
                  </a:lnTo>
                  <a:lnTo>
                    <a:pt x="34552" y="60058"/>
                  </a:lnTo>
                  <a:lnTo>
                    <a:pt x="48098" y="74317"/>
                  </a:lnTo>
                  <a:lnTo>
                    <a:pt x="55878" y="82287"/>
                  </a:lnTo>
                  <a:lnTo>
                    <a:pt x="63049" y="90577"/>
                  </a:lnTo>
                  <a:lnTo>
                    <a:pt x="69814" y="99079"/>
                  </a:lnTo>
                  <a:lnTo>
                    <a:pt x="76309" y="107725"/>
                  </a:lnTo>
                  <a:lnTo>
                    <a:pt x="83615" y="116465"/>
                  </a:lnTo>
                  <a:lnTo>
                    <a:pt x="91462" y="125268"/>
                  </a:lnTo>
                  <a:lnTo>
                    <a:pt x="99670" y="134113"/>
                  </a:lnTo>
                  <a:lnTo>
                    <a:pt x="108118" y="143980"/>
                  </a:lnTo>
                  <a:lnTo>
                    <a:pt x="116728" y="154525"/>
                  </a:lnTo>
                  <a:lnTo>
                    <a:pt x="125444" y="165524"/>
                  </a:lnTo>
                  <a:lnTo>
                    <a:pt x="133239" y="177818"/>
                  </a:lnTo>
                  <a:lnTo>
                    <a:pt x="140420" y="190975"/>
                  </a:lnTo>
                  <a:lnTo>
                    <a:pt x="147191" y="204707"/>
                  </a:lnTo>
                  <a:lnTo>
                    <a:pt x="154682" y="217831"/>
                  </a:lnTo>
                  <a:lnTo>
                    <a:pt x="162652" y="230548"/>
                  </a:lnTo>
                  <a:lnTo>
                    <a:pt x="170943" y="242996"/>
                  </a:lnTo>
                  <a:lnTo>
                    <a:pt x="188092" y="270055"/>
                  </a:lnTo>
                  <a:lnTo>
                    <a:pt x="196832" y="284217"/>
                  </a:lnTo>
                  <a:lnTo>
                    <a:pt x="204644" y="298618"/>
                  </a:lnTo>
                  <a:lnTo>
                    <a:pt x="211835" y="313180"/>
                  </a:lnTo>
                  <a:lnTo>
                    <a:pt x="226110" y="343581"/>
                  </a:lnTo>
                  <a:lnTo>
                    <a:pt x="242376" y="376937"/>
                  </a:lnTo>
                  <a:lnTo>
                    <a:pt x="250881" y="393174"/>
                  </a:lnTo>
                  <a:lnTo>
                    <a:pt x="268268" y="424444"/>
                  </a:lnTo>
                  <a:lnTo>
                    <a:pt x="276080" y="440720"/>
                  </a:lnTo>
                  <a:lnTo>
                    <a:pt x="283272" y="457525"/>
                  </a:lnTo>
                  <a:lnTo>
                    <a:pt x="290052" y="474680"/>
                  </a:lnTo>
                  <a:lnTo>
                    <a:pt x="297548" y="491079"/>
                  </a:lnTo>
                  <a:lnTo>
                    <a:pt x="305521" y="506971"/>
                  </a:lnTo>
                  <a:lnTo>
                    <a:pt x="313814" y="522528"/>
                  </a:lnTo>
                  <a:lnTo>
                    <a:pt x="321326" y="537859"/>
                  </a:lnTo>
                  <a:lnTo>
                    <a:pt x="328319" y="553041"/>
                  </a:lnTo>
                  <a:lnTo>
                    <a:pt x="334965" y="568124"/>
                  </a:lnTo>
                  <a:lnTo>
                    <a:pt x="342373" y="582148"/>
                  </a:lnTo>
                  <a:lnTo>
                    <a:pt x="350288" y="595465"/>
                  </a:lnTo>
                  <a:lnTo>
                    <a:pt x="379637" y="640615"/>
                  </a:lnTo>
                  <a:lnTo>
                    <a:pt x="389655" y="659765"/>
                  </a:lnTo>
                  <a:lnTo>
                    <a:pt x="397415" y="676213"/>
                  </a:lnTo>
                  <a:lnTo>
                    <a:pt x="400873" y="681988"/>
                  </a:lnTo>
                  <a:lnTo>
                    <a:pt x="410766" y="696515"/>
                  </a:lnTo>
                </a:path>
              </a:pathLst>
            </a:custGeom>
            <a:ln w="3810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1" name="SMARTInkAnnotation3"/>
            <p:cNvSpPr/>
            <p:nvPr/>
          </p:nvSpPr>
          <p:spPr>
            <a:xfrm>
              <a:off x="5321849" y="5206706"/>
              <a:ext cx="447368" cy="490435"/>
            </a:xfrm>
            <a:custGeom>
              <a:avLst/>
              <a:gdLst/>
              <a:ahLst/>
              <a:cxnLst/>
              <a:rect l="0" t="0" r="0" b="0"/>
              <a:pathLst>
                <a:path w="446486" h="491134">
                  <a:moveTo>
                    <a:pt x="446485" y="0"/>
                  </a:moveTo>
                  <a:lnTo>
                    <a:pt x="441744" y="0"/>
                  </a:lnTo>
                  <a:lnTo>
                    <a:pt x="440348" y="993"/>
                  </a:lnTo>
                  <a:lnTo>
                    <a:pt x="439417" y="2646"/>
                  </a:lnTo>
                  <a:lnTo>
                    <a:pt x="438796" y="4741"/>
                  </a:lnTo>
                  <a:lnTo>
                    <a:pt x="437390" y="6137"/>
                  </a:lnTo>
                  <a:lnTo>
                    <a:pt x="435460" y="7068"/>
                  </a:lnTo>
                  <a:lnTo>
                    <a:pt x="433182" y="7689"/>
                  </a:lnTo>
                  <a:lnTo>
                    <a:pt x="428005" y="11025"/>
                  </a:lnTo>
                  <a:lnTo>
                    <a:pt x="421404" y="15814"/>
                  </a:lnTo>
                  <a:lnTo>
                    <a:pt x="411856" y="21250"/>
                  </a:lnTo>
                  <a:lnTo>
                    <a:pt x="400997" y="26973"/>
                  </a:lnTo>
                  <a:lnTo>
                    <a:pt x="388565" y="32825"/>
                  </a:lnTo>
                  <a:lnTo>
                    <a:pt x="381083" y="35774"/>
                  </a:lnTo>
                  <a:lnTo>
                    <a:pt x="373118" y="38732"/>
                  </a:lnTo>
                  <a:lnTo>
                    <a:pt x="364831" y="42689"/>
                  </a:lnTo>
                  <a:lnTo>
                    <a:pt x="356330" y="47311"/>
                  </a:lnTo>
                  <a:lnTo>
                    <a:pt x="347686" y="52377"/>
                  </a:lnTo>
                  <a:lnTo>
                    <a:pt x="330145" y="63297"/>
                  </a:lnTo>
                  <a:lnTo>
                    <a:pt x="294630" y="86476"/>
                  </a:lnTo>
                  <a:lnTo>
                    <a:pt x="274153" y="100942"/>
                  </a:lnTo>
                  <a:lnTo>
                    <a:pt x="263136" y="108967"/>
                  </a:lnTo>
                  <a:lnTo>
                    <a:pt x="252814" y="117293"/>
                  </a:lnTo>
                  <a:lnTo>
                    <a:pt x="242957" y="125820"/>
                  </a:lnTo>
                  <a:lnTo>
                    <a:pt x="233409" y="134482"/>
                  </a:lnTo>
                  <a:lnTo>
                    <a:pt x="212217" y="154689"/>
                  </a:lnTo>
                  <a:lnTo>
                    <a:pt x="171014" y="195259"/>
                  </a:lnTo>
                  <a:lnTo>
                    <a:pt x="161635" y="205579"/>
                  </a:lnTo>
                  <a:lnTo>
                    <a:pt x="152405" y="216428"/>
                  </a:lnTo>
                  <a:lnTo>
                    <a:pt x="134212" y="239066"/>
                  </a:lnTo>
                  <a:lnTo>
                    <a:pt x="116205" y="262356"/>
                  </a:lnTo>
                  <a:lnTo>
                    <a:pt x="107236" y="273131"/>
                  </a:lnTo>
                  <a:lnTo>
                    <a:pt x="98280" y="283290"/>
                  </a:lnTo>
                  <a:lnTo>
                    <a:pt x="89333" y="293040"/>
                  </a:lnTo>
                  <a:lnTo>
                    <a:pt x="81383" y="303509"/>
                  </a:lnTo>
                  <a:lnTo>
                    <a:pt x="74100" y="314456"/>
                  </a:lnTo>
                  <a:lnTo>
                    <a:pt x="67259" y="325724"/>
                  </a:lnTo>
                  <a:lnTo>
                    <a:pt x="60714" y="337204"/>
                  </a:lnTo>
                  <a:lnTo>
                    <a:pt x="48151" y="360543"/>
                  </a:lnTo>
                  <a:lnTo>
                    <a:pt x="43015" y="372323"/>
                  </a:lnTo>
                  <a:lnTo>
                    <a:pt x="38599" y="384145"/>
                  </a:lnTo>
                  <a:lnTo>
                    <a:pt x="34662" y="395995"/>
                  </a:lnTo>
                  <a:lnTo>
                    <a:pt x="31046" y="407864"/>
                  </a:lnTo>
                  <a:lnTo>
                    <a:pt x="24381" y="431635"/>
                  </a:lnTo>
                  <a:lnTo>
                    <a:pt x="21216" y="441545"/>
                  </a:lnTo>
                  <a:lnTo>
                    <a:pt x="18113" y="450138"/>
                  </a:lnTo>
                  <a:lnTo>
                    <a:pt x="12019" y="464975"/>
                  </a:lnTo>
                  <a:lnTo>
                    <a:pt x="0" y="491133"/>
                  </a:lnTo>
                </a:path>
              </a:pathLst>
            </a:custGeom>
            <a:ln w="3810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</p:grpSp>
      <p:sp>
        <p:nvSpPr>
          <p:cNvPr id="12" name="Heart 11"/>
          <p:cNvSpPr/>
          <p:nvPr/>
        </p:nvSpPr>
        <p:spPr>
          <a:xfrm>
            <a:off x="6781800" y="5334000"/>
            <a:ext cx="990600" cy="914400"/>
          </a:xfrm>
          <a:prstGeom prst="heart">
            <a:avLst/>
          </a:prstGeom>
          <a:solidFill>
            <a:srgbClr val="FF3399"/>
          </a:solidFill>
          <a:ln>
            <a:solidFill>
              <a:srgbClr val="FF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4595734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533400"/>
            <a:ext cx="8229600" cy="1143000"/>
          </a:xfrm>
        </p:spPr>
        <p:txBody>
          <a:bodyPr>
            <a:noAutofit/>
          </a:bodyPr>
          <a:lstStyle/>
          <a:p>
            <a:r>
              <a:rPr lang="en-US" sz="7200" b="1" cap="none" dirty="0" smtClean="0"/>
              <a:t>Expert Peer Review</a:t>
            </a:r>
            <a:r>
              <a:rPr lang="en-US" sz="7200" cap="none" dirty="0" smtClean="0"/>
              <a:t/>
            </a:r>
            <a:br>
              <a:rPr lang="en-US" sz="7200" cap="none" dirty="0" smtClean="0"/>
            </a:br>
            <a:r>
              <a:rPr lang="en-US" sz="3200" cap="none" dirty="0" smtClean="0">
                <a:solidFill>
                  <a:srgbClr val="00B050"/>
                </a:solidFill>
              </a:rPr>
              <a:t>(Values: Student-centered class &amp; Questions)</a:t>
            </a:r>
            <a:endParaRPr lang="en-US" sz="3200" cap="none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pPr lvl="1">
              <a:buFont typeface="Wingdings" pitchFamily="2" charset="2"/>
              <a:buChar char="v"/>
            </a:pPr>
            <a:r>
              <a:rPr lang="en-US" sz="6600" dirty="0"/>
              <a:t>Explanation</a:t>
            </a:r>
          </a:p>
          <a:p>
            <a:r>
              <a:rPr lang="en-US" sz="7200" dirty="0" smtClean="0"/>
              <a:t>Modeling</a:t>
            </a:r>
          </a:p>
          <a:p>
            <a:pPr lvl="1"/>
            <a:r>
              <a:rPr lang="en-US" sz="6900" dirty="0" smtClean="0"/>
              <a:t>Each job</a:t>
            </a:r>
          </a:p>
          <a:p>
            <a:pPr lvl="1"/>
            <a:r>
              <a:rPr lang="en-US" sz="6900" dirty="0" smtClean="0"/>
              <a:t>Effective comments</a:t>
            </a:r>
            <a:endParaRPr lang="en-US" sz="6900" dirty="0"/>
          </a:p>
          <a:p>
            <a:pPr marL="0" indent="0">
              <a:buNone/>
            </a:pPr>
            <a:endParaRPr lang="en-US" sz="4400" dirty="0" smtClean="0">
              <a:solidFill>
                <a:srgbClr val="FF0000"/>
              </a:solidFill>
            </a:endParaRPr>
          </a:p>
        </p:txBody>
      </p:sp>
      <p:pic>
        <p:nvPicPr>
          <p:cNvPr id="1029" name="Picture 5" descr="C:\Users\kfowler\AppData\Local\Microsoft\Windows\Temporary Internet Files\Content.IE5\JU6EG09P\MC900446200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6200" y="2286000"/>
            <a:ext cx="1013155" cy="1023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544932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533400"/>
            <a:ext cx="8229600" cy="1143000"/>
          </a:xfrm>
        </p:spPr>
        <p:txBody>
          <a:bodyPr>
            <a:noAutofit/>
          </a:bodyPr>
          <a:lstStyle/>
          <a:p>
            <a:r>
              <a:rPr lang="en-US" sz="7200" b="1" cap="none" dirty="0" smtClean="0"/>
              <a:t>Expert Peer Review</a:t>
            </a:r>
            <a:r>
              <a:rPr lang="en-US" sz="7200" cap="none" dirty="0" smtClean="0"/>
              <a:t/>
            </a:r>
            <a:br>
              <a:rPr lang="en-US" sz="7200" cap="none" dirty="0" smtClean="0"/>
            </a:br>
            <a:r>
              <a:rPr lang="en-US" sz="3200" cap="none" dirty="0" smtClean="0">
                <a:solidFill>
                  <a:srgbClr val="00B050"/>
                </a:solidFill>
              </a:rPr>
              <a:t>(Values: Student-centered class &amp; Questions)</a:t>
            </a:r>
            <a:endParaRPr lang="en-US" sz="3200" cap="none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pPr lvl="1">
              <a:buFont typeface="Wingdings" pitchFamily="2" charset="2"/>
              <a:buChar char="v"/>
            </a:pPr>
            <a:r>
              <a:rPr lang="en-US" sz="6600" dirty="0" smtClean="0"/>
              <a:t>Groups 1- …</a:t>
            </a:r>
            <a:endParaRPr lang="en-US" sz="6600" dirty="0" smtClean="0"/>
          </a:p>
          <a:p>
            <a:pPr lvl="1">
              <a:buFont typeface="Wingdings" pitchFamily="2" charset="2"/>
              <a:buChar char="v"/>
            </a:pPr>
            <a:r>
              <a:rPr lang="en-US" sz="6600" dirty="0" smtClean="0"/>
              <a:t>Choice / Assigned</a:t>
            </a:r>
          </a:p>
          <a:p>
            <a:pPr lvl="1">
              <a:buFont typeface="Wingdings" pitchFamily="2" charset="2"/>
              <a:buChar char="v"/>
            </a:pPr>
            <a:r>
              <a:rPr lang="en-US" sz="6600" dirty="0" smtClean="0"/>
              <a:t>Collect &amp; Trade</a:t>
            </a:r>
            <a:endParaRPr lang="en-US" sz="6600" dirty="0"/>
          </a:p>
          <a:p>
            <a:r>
              <a:rPr lang="en-US" sz="7200" dirty="0" smtClean="0"/>
              <a:t>Exact numbers?</a:t>
            </a:r>
          </a:p>
          <a:p>
            <a:r>
              <a:rPr lang="en-US" sz="7200" dirty="0" smtClean="0"/>
              <a:t>Class Job </a:t>
            </a:r>
            <a:endParaRPr lang="en-US" sz="7200" dirty="0" smtClean="0"/>
          </a:p>
          <a:p>
            <a:pPr marL="0" indent="0">
              <a:buNone/>
            </a:pPr>
            <a:endParaRPr lang="en-US" sz="44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8934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533400"/>
            <a:ext cx="8229600" cy="1143000"/>
          </a:xfrm>
        </p:spPr>
        <p:txBody>
          <a:bodyPr>
            <a:noAutofit/>
          </a:bodyPr>
          <a:lstStyle/>
          <a:p>
            <a:r>
              <a:rPr lang="en-US" sz="7200" b="1" cap="none" dirty="0" smtClean="0"/>
              <a:t>Expert Peer Review</a:t>
            </a:r>
            <a:r>
              <a:rPr lang="en-US" sz="7200" cap="none" dirty="0" smtClean="0"/>
              <a:t/>
            </a:r>
            <a:br>
              <a:rPr lang="en-US" sz="7200" cap="none" dirty="0" smtClean="0"/>
            </a:br>
            <a:r>
              <a:rPr lang="en-US" sz="3200" cap="none" dirty="0" smtClean="0">
                <a:solidFill>
                  <a:srgbClr val="00B050"/>
                </a:solidFill>
              </a:rPr>
              <a:t>(Values: Student-centered class &amp; Questions)</a:t>
            </a:r>
            <a:endParaRPr lang="en-US" sz="3200" cap="none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458200" cy="4873752"/>
          </a:xfrm>
        </p:spPr>
        <p:txBody>
          <a:bodyPr>
            <a:normAutofit fontScale="92500" lnSpcReduction="10000"/>
          </a:bodyPr>
          <a:lstStyle/>
          <a:p>
            <a:pPr marL="0" lvl="0" indent="0">
              <a:buNone/>
            </a:pPr>
            <a:r>
              <a:rPr lang="en-US" b="1" dirty="0" smtClean="0"/>
              <a:t>1. Thesis</a:t>
            </a:r>
            <a:r>
              <a:rPr lang="en-US" b="1" dirty="0"/>
              <a:t>, Topic Sentences, &amp; Transitions   </a:t>
            </a:r>
            <a:r>
              <a:rPr lang="en-US" b="1" dirty="0" smtClean="0"/>
              <a:t>Name_______________</a:t>
            </a:r>
            <a:endParaRPr lang="en-US" sz="2800" dirty="0"/>
          </a:p>
          <a:p>
            <a:pPr lvl="0"/>
            <a:r>
              <a:rPr lang="en-US" dirty="0"/>
              <a:t>Thesis is clear &amp; arguable (is not a question &amp; takes a direct position on the topic)</a:t>
            </a:r>
            <a:endParaRPr lang="en-US" sz="2800" dirty="0"/>
          </a:p>
          <a:p>
            <a:pPr lvl="0"/>
            <a:r>
              <a:rPr lang="en-US" dirty="0"/>
              <a:t>Topic Sentences support the </a:t>
            </a:r>
            <a:r>
              <a:rPr lang="en-US" dirty="0" smtClean="0"/>
              <a:t>thesis.</a:t>
            </a:r>
            <a:endParaRPr lang="en-US" sz="2800" dirty="0"/>
          </a:p>
          <a:p>
            <a:pPr lvl="2"/>
            <a:r>
              <a:rPr lang="en-US" dirty="0"/>
              <a:t>Offer suggestions if they do not.</a:t>
            </a:r>
            <a:endParaRPr lang="en-US" sz="2000" dirty="0"/>
          </a:p>
          <a:p>
            <a:pPr lvl="0"/>
            <a:r>
              <a:rPr lang="en-US" dirty="0"/>
              <a:t>Transition sentences provide smooth connections between paragraphs.	</a:t>
            </a:r>
            <a:endParaRPr lang="en-US" sz="2800" dirty="0"/>
          </a:p>
          <a:p>
            <a:pPr lvl="2"/>
            <a:r>
              <a:rPr lang="en-US" dirty="0"/>
              <a:t>Offer suggestions where there are not transitions.</a:t>
            </a:r>
            <a:endParaRPr lang="en-US" sz="2000" dirty="0"/>
          </a:p>
          <a:p>
            <a:pPr marL="0" indent="0">
              <a:buNone/>
            </a:pPr>
            <a:r>
              <a:rPr lang="en-US" b="1" dirty="0"/>
              <a:t>Comments:</a:t>
            </a:r>
            <a:endParaRPr lang="en-US" sz="2800" dirty="0"/>
          </a:p>
          <a:p>
            <a:pPr marL="0" indent="0">
              <a:buNone/>
            </a:pPr>
            <a:r>
              <a:rPr lang="en-US" dirty="0" smtClean="0"/>
              <a:t>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</a:t>
            </a:r>
            <a:endParaRPr lang="en-US" sz="2800" dirty="0"/>
          </a:p>
          <a:p>
            <a:pPr marL="0" indent="0">
              <a:buNone/>
            </a:pPr>
            <a:endParaRPr lang="en-US" sz="44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60118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533400"/>
            <a:ext cx="8229600" cy="1143000"/>
          </a:xfrm>
        </p:spPr>
        <p:txBody>
          <a:bodyPr>
            <a:noAutofit/>
          </a:bodyPr>
          <a:lstStyle/>
          <a:p>
            <a:r>
              <a:rPr lang="en-US" sz="7200" b="1" cap="none" dirty="0" smtClean="0"/>
              <a:t>Expert Peer Review</a:t>
            </a:r>
            <a:r>
              <a:rPr lang="en-US" sz="7200" cap="none" dirty="0" smtClean="0"/>
              <a:t/>
            </a:r>
            <a:br>
              <a:rPr lang="en-US" sz="7200" cap="none" dirty="0" smtClean="0"/>
            </a:br>
            <a:r>
              <a:rPr lang="en-US" sz="3200" cap="none" dirty="0" smtClean="0">
                <a:solidFill>
                  <a:srgbClr val="00B050"/>
                </a:solidFill>
              </a:rPr>
              <a:t>(Values: Student-centered class &amp; Questions)</a:t>
            </a:r>
            <a:endParaRPr lang="en-US" sz="3200" cap="none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pPr lvl="1">
              <a:buFont typeface="Wingdings" pitchFamily="2" charset="2"/>
              <a:buChar char="v"/>
            </a:pPr>
            <a:r>
              <a:rPr lang="en-US" sz="5700" dirty="0" smtClean="0"/>
              <a:t>“Can we have more time?”</a:t>
            </a:r>
            <a:endParaRPr lang="en-US" sz="5700" dirty="0" smtClean="0"/>
          </a:p>
          <a:p>
            <a:pPr lvl="1">
              <a:buFont typeface="Wingdings" pitchFamily="2" charset="2"/>
              <a:buChar char="v"/>
            </a:pPr>
            <a:r>
              <a:rPr lang="en-US" sz="5700" dirty="0" smtClean="0"/>
              <a:t>“Are we going to do expert peer review?”</a:t>
            </a:r>
          </a:p>
          <a:p>
            <a:pPr lvl="1">
              <a:buFont typeface="Wingdings" pitchFamily="2" charset="2"/>
              <a:buChar char="v"/>
            </a:pPr>
            <a:r>
              <a:rPr lang="en-US" sz="5700" dirty="0" smtClean="0"/>
              <a:t>“I like expert peer review because I only have to focus on one or two main things.”</a:t>
            </a:r>
          </a:p>
          <a:p>
            <a:pPr lvl="1">
              <a:buFont typeface="Wingdings" pitchFamily="2" charset="2"/>
              <a:buChar char="v"/>
            </a:pPr>
            <a:r>
              <a:rPr lang="en-US" sz="5700" dirty="0" smtClean="0"/>
              <a:t>“I like reading everyone’s comments.”</a:t>
            </a:r>
          </a:p>
          <a:p>
            <a:pPr marL="0" indent="0">
              <a:buNone/>
            </a:pPr>
            <a:endParaRPr lang="en-US" sz="44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6487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533400"/>
            <a:ext cx="8229600" cy="1143000"/>
          </a:xfrm>
        </p:spPr>
        <p:txBody>
          <a:bodyPr>
            <a:noAutofit/>
          </a:bodyPr>
          <a:lstStyle/>
          <a:p>
            <a:r>
              <a:rPr lang="en-US" sz="7200" b="1" cap="none" dirty="0" smtClean="0"/>
              <a:t>Expert Peer Review</a:t>
            </a:r>
            <a:r>
              <a:rPr lang="en-US" sz="7200" cap="none" dirty="0" smtClean="0"/>
              <a:t/>
            </a:r>
            <a:br>
              <a:rPr lang="en-US" sz="7200" cap="none" dirty="0" smtClean="0"/>
            </a:br>
            <a:r>
              <a:rPr lang="en-US" sz="3200" cap="none" dirty="0" smtClean="0">
                <a:solidFill>
                  <a:srgbClr val="00B050"/>
                </a:solidFill>
              </a:rPr>
              <a:t>(Values: Student-centered class &amp; Questions)</a:t>
            </a:r>
            <a:endParaRPr lang="en-US" sz="3200" cap="none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lvl="1">
              <a:buFont typeface="Wingdings" pitchFamily="2" charset="2"/>
              <a:buChar char="v"/>
            </a:pPr>
            <a:r>
              <a:rPr lang="en-US" sz="5700" dirty="0" smtClean="0"/>
              <a:t>Students take ownership.</a:t>
            </a:r>
          </a:p>
          <a:p>
            <a:pPr lvl="1">
              <a:buFont typeface="Wingdings" pitchFamily="2" charset="2"/>
              <a:buChar char="v"/>
            </a:pPr>
            <a:r>
              <a:rPr lang="en-US" sz="5700" dirty="0" smtClean="0"/>
              <a:t>Managing the paper load?</a:t>
            </a:r>
          </a:p>
          <a:p>
            <a:pPr marL="0" indent="0">
              <a:buNone/>
            </a:pPr>
            <a:endParaRPr lang="en-US" sz="44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87986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305800" cy="1143000"/>
          </a:xfrm>
        </p:spPr>
        <p:txBody>
          <a:bodyPr>
            <a:noAutofit/>
          </a:bodyPr>
          <a:lstStyle/>
          <a:p>
            <a:pPr algn="ctr"/>
            <a:r>
              <a:rPr lang="en-US" sz="7200" b="1" cap="none" dirty="0" smtClean="0"/>
              <a:t>Mini Conferences</a:t>
            </a:r>
            <a:r>
              <a:rPr lang="en-US" sz="7200" cap="none" dirty="0" smtClean="0"/>
              <a:t/>
            </a:r>
            <a:br>
              <a:rPr lang="en-US" sz="7200" cap="none" dirty="0" smtClean="0"/>
            </a:br>
            <a:r>
              <a:rPr lang="en-US" sz="3200" cap="none" dirty="0">
                <a:solidFill>
                  <a:srgbClr val="00B050"/>
                </a:solidFill>
              </a:rPr>
              <a:t>(Values: Student-centered class &amp; Questions)</a:t>
            </a:r>
            <a:endParaRPr lang="en-US" sz="7200" cap="none" dirty="0"/>
          </a:p>
        </p:txBody>
      </p:sp>
      <p:pic>
        <p:nvPicPr>
          <p:cNvPr id="8" name="Picture 7" descr="Conference Sheet.JPG"/>
          <p:cNvPicPr/>
          <p:nvPr/>
        </p:nvPicPr>
        <p:blipFill>
          <a:blip r:embed="rId2" cstate="print"/>
          <a:srcRect l="12135" t="5705" r="794" b="6771"/>
          <a:stretch>
            <a:fillRect/>
          </a:stretch>
        </p:blipFill>
        <p:spPr>
          <a:xfrm>
            <a:off x="914400" y="1600200"/>
            <a:ext cx="7010400" cy="50292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838200"/>
            <a:ext cx="9677400" cy="1143000"/>
          </a:xfrm>
        </p:spPr>
        <p:txBody>
          <a:bodyPr>
            <a:noAutofit/>
          </a:bodyPr>
          <a:lstStyle/>
          <a:p>
            <a:r>
              <a:rPr lang="en-US" sz="8800" b="1" cap="none" dirty="0" smtClean="0"/>
              <a:t>Revision Mentors</a:t>
            </a:r>
            <a:r>
              <a:rPr lang="en-US" sz="8800" cap="none" dirty="0" smtClean="0"/>
              <a:t/>
            </a:r>
            <a:br>
              <a:rPr lang="en-US" sz="8800" cap="none" dirty="0" smtClean="0"/>
            </a:br>
            <a:r>
              <a:rPr lang="en-US" sz="4000" cap="none" dirty="0" smtClean="0">
                <a:solidFill>
                  <a:srgbClr val="00B050"/>
                </a:solidFill>
              </a:rPr>
              <a:t>(Values: Questions &amp; Lifelong Learning)</a:t>
            </a:r>
            <a:endParaRPr lang="en-US" sz="4000" cap="none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1905000"/>
            <a:ext cx="8305800" cy="4873752"/>
          </a:xfrm>
        </p:spPr>
        <p:txBody>
          <a:bodyPr>
            <a:normAutofit/>
          </a:bodyPr>
          <a:lstStyle/>
          <a:p>
            <a:r>
              <a:rPr lang="en-US" sz="8000" dirty="0" smtClean="0"/>
              <a:t>Anne </a:t>
            </a:r>
            <a:r>
              <a:rPr lang="en-US" sz="8000" dirty="0" err="1" smtClean="0"/>
              <a:t>Lamott</a:t>
            </a:r>
            <a:endParaRPr lang="en-US" sz="8000" dirty="0" smtClean="0"/>
          </a:p>
          <a:p>
            <a:r>
              <a:rPr lang="en-US" sz="8000" dirty="0" smtClean="0"/>
              <a:t>Tina Fey </a:t>
            </a:r>
          </a:p>
          <a:p>
            <a:r>
              <a:rPr lang="en-US" sz="8000" dirty="0" smtClean="0"/>
              <a:t>Steve Jobs</a:t>
            </a:r>
            <a:endParaRPr lang="en-US" sz="8000" dirty="0" smtClean="0"/>
          </a:p>
        </p:txBody>
      </p:sp>
    </p:spTree>
    <p:extLst>
      <p:ext uri="{BB962C8B-B14F-4D97-AF65-F5344CB8AC3E}">
        <p14:creationId xmlns:p14="http://schemas.microsoft.com/office/powerpoint/2010/main" val="27658908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7200" b="1" cap="none" dirty="0" smtClean="0"/>
              <a:t>Core Values</a:t>
            </a:r>
            <a:endParaRPr lang="en-US" sz="7200" b="1" cap="none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153400" cy="4873752"/>
          </a:xfrm>
        </p:spPr>
        <p:txBody>
          <a:bodyPr>
            <a:normAutofit/>
          </a:bodyPr>
          <a:lstStyle/>
          <a:p>
            <a:r>
              <a:rPr lang="en-US" sz="6000" dirty="0" smtClean="0"/>
              <a:t>Student-Centered Classroom</a:t>
            </a:r>
          </a:p>
          <a:p>
            <a:r>
              <a:rPr lang="en-US" sz="6000" dirty="0" smtClean="0"/>
              <a:t>Value of Questions</a:t>
            </a:r>
          </a:p>
          <a:p>
            <a:r>
              <a:rPr lang="en-US" sz="6000" dirty="0" smtClean="0"/>
              <a:t>Lifelong Learning</a:t>
            </a:r>
            <a:endParaRPr lang="en-US" sz="60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:\Honors 11\Revision Research\Tina Fey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0833" y="0"/>
            <a:ext cx="512233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228123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7467600" cy="1143000"/>
          </a:xfrm>
        </p:spPr>
        <p:txBody>
          <a:bodyPr>
            <a:noAutofit/>
          </a:bodyPr>
          <a:lstStyle/>
          <a:p>
            <a:r>
              <a:rPr lang="en-US" sz="8800" b="1" cap="none" dirty="0" smtClean="0"/>
              <a:t>Independence</a:t>
            </a:r>
            <a:endParaRPr lang="en-US" sz="8800" b="1" cap="none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1600200"/>
            <a:ext cx="8991600" cy="4873752"/>
          </a:xfrm>
        </p:spPr>
        <p:txBody>
          <a:bodyPr>
            <a:normAutofit lnSpcReduction="10000"/>
          </a:bodyPr>
          <a:lstStyle/>
          <a:p>
            <a:r>
              <a:rPr lang="en-US" sz="8000" dirty="0" smtClean="0"/>
              <a:t>…are they talking to themselves</a:t>
            </a:r>
            <a:r>
              <a:rPr lang="en-US" sz="8000" dirty="0" smtClean="0"/>
              <a:t>?</a:t>
            </a:r>
          </a:p>
          <a:p>
            <a:r>
              <a:rPr lang="en-US" sz="8000" dirty="0"/>
              <a:t>Checklists</a:t>
            </a:r>
          </a:p>
          <a:p>
            <a:pPr lvl="1"/>
            <a:r>
              <a:rPr lang="en-US" sz="7700" dirty="0"/>
              <a:t>Build together</a:t>
            </a:r>
          </a:p>
          <a:p>
            <a:pPr marL="0" indent="0">
              <a:buNone/>
            </a:pPr>
            <a:endParaRPr lang="en-US" sz="8000" dirty="0" smtClean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4800" b="1" cap="none" dirty="0" smtClean="0"/>
              <a:t>Revision Checklist</a:t>
            </a:r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>
          <a:xfrm>
            <a:off x="304800" y="1219200"/>
            <a:ext cx="8229600" cy="5105400"/>
          </a:xfrm>
        </p:spPr>
        <p:txBody>
          <a:bodyPr>
            <a:normAutofit fontScale="92500" lnSpcReduction="10000"/>
          </a:bodyPr>
          <a:lstStyle/>
          <a:p>
            <a:pPr eaLnBrk="1" hangingPunct="1">
              <a:buFont typeface="Wingdings" pitchFamily="2" charset="2"/>
              <a:buChar char="q"/>
            </a:pPr>
            <a:r>
              <a:rPr lang="en-US" sz="3600" dirty="0" smtClean="0"/>
              <a:t>Clear thesis / response to essential question</a:t>
            </a:r>
          </a:p>
          <a:p>
            <a:pPr eaLnBrk="1" hangingPunct="1">
              <a:buFont typeface="Wingdings" pitchFamily="2" charset="2"/>
              <a:buChar char="q"/>
            </a:pPr>
            <a:r>
              <a:rPr lang="en-US" sz="3600" dirty="0" smtClean="0"/>
              <a:t>Word Choice, Voice, &amp; Style reflect personality</a:t>
            </a:r>
          </a:p>
          <a:p>
            <a:pPr eaLnBrk="1" hangingPunct="1">
              <a:buFont typeface="Wingdings" pitchFamily="2" charset="2"/>
              <a:buChar char="q"/>
            </a:pPr>
            <a:r>
              <a:rPr lang="en-US" sz="3600" dirty="0" smtClean="0"/>
              <a:t>Transitions &amp; Focus</a:t>
            </a:r>
          </a:p>
          <a:p>
            <a:pPr eaLnBrk="1" hangingPunct="1">
              <a:buFont typeface="Wingdings" pitchFamily="2" charset="2"/>
              <a:buChar char="q"/>
            </a:pPr>
            <a:r>
              <a:rPr lang="en-US" sz="3600" dirty="0" smtClean="0"/>
              <a:t>Varied sentence structure</a:t>
            </a:r>
          </a:p>
          <a:p>
            <a:pPr lvl="1" eaLnBrk="1" hangingPunct="1">
              <a:buFont typeface="Wingdings" pitchFamily="2" charset="2"/>
              <a:buChar char="q"/>
            </a:pPr>
            <a:r>
              <a:rPr lang="en-US" sz="3200" dirty="0" smtClean="0"/>
              <a:t>Not all same length or punctuated similarly</a:t>
            </a:r>
          </a:p>
          <a:p>
            <a:pPr lvl="1" eaLnBrk="1" hangingPunct="1">
              <a:buFont typeface="Wingdings" pitchFamily="2" charset="2"/>
              <a:buChar char="q"/>
            </a:pPr>
            <a:r>
              <a:rPr lang="en-US" sz="3200" dirty="0" smtClean="0"/>
              <a:t>No quotes longer than 3 lines</a:t>
            </a:r>
          </a:p>
          <a:p>
            <a:pPr eaLnBrk="1" hangingPunct="1">
              <a:buFont typeface="Wingdings" pitchFamily="2" charset="2"/>
              <a:buChar char="q"/>
            </a:pPr>
            <a:r>
              <a:rPr lang="en-US" sz="3600" dirty="0" smtClean="0"/>
              <a:t>Engaging introduction / first lines</a:t>
            </a:r>
          </a:p>
          <a:p>
            <a:pPr eaLnBrk="1" hangingPunct="1">
              <a:buFont typeface="Wingdings" pitchFamily="2" charset="2"/>
              <a:buChar char="q"/>
            </a:pPr>
            <a:r>
              <a:rPr lang="en-US" sz="3600" dirty="0" smtClean="0"/>
              <a:t>Conclusion answers: so what? Lingering Last Lines</a:t>
            </a:r>
          </a:p>
          <a:p>
            <a:pPr eaLnBrk="1" hangingPunct="1">
              <a:buFont typeface="Wingdings" pitchFamily="2" charset="2"/>
              <a:buChar char="q"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7526040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sz="4800" b="1" cap="none" dirty="0" smtClean="0"/>
              <a:t>Editing Checklist</a:t>
            </a:r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754563"/>
          </a:xfrm>
        </p:spPr>
        <p:txBody>
          <a:bodyPr>
            <a:noAutofit/>
          </a:bodyPr>
          <a:lstStyle/>
          <a:p>
            <a:pPr eaLnBrk="1" hangingPunct="1">
              <a:buFont typeface="Wingdings" pitchFamily="2" charset="2"/>
              <a:buChar char="q"/>
            </a:pPr>
            <a:r>
              <a:rPr lang="en-US" sz="3200" dirty="0" smtClean="0"/>
              <a:t>MLA </a:t>
            </a:r>
          </a:p>
          <a:p>
            <a:pPr lvl="1" eaLnBrk="1" hangingPunct="1">
              <a:buFont typeface="Wingdings" pitchFamily="2" charset="2"/>
              <a:buChar char="q"/>
            </a:pPr>
            <a:r>
              <a:rPr lang="en-US" sz="2800" dirty="0" smtClean="0"/>
              <a:t>Heading, Header, 1”, Double, Times, Paragraph Spacing (no large spaces between)</a:t>
            </a:r>
          </a:p>
          <a:p>
            <a:pPr lvl="1" eaLnBrk="1" hangingPunct="1">
              <a:buFont typeface="Wingdings" pitchFamily="2" charset="2"/>
              <a:buChar char="q"/>
            </a:pPr>
            <a:r>
              <a:rPr lang="en-US" sz="2800" dirty="0" smtClean="0"/>
              <a:t>In-text &amp; Works Cited / Bibliography </a:t>
            </a:r>
          </a:p>
          <a:p>
            <a:pPr eaLnBrk="1" hangingPunct="1">
              <a:buFont typeface="Wingdings" pitchFamily="2" charset="2"/>
              <a:buChar char="q"/>
            </a:pPr>
            <a:r>
              <a:rPr lang="en-US" sz="3200" dirty="0" smtClean="0"/>
              <a:t>Fragments &amp; Run-ons</a:t>
            </a:r>
          </a:p>
          <a:p>
            <a:pPr eaLnBrk="1" hangingPunct="1">
              <a:buFont typeface="Wingdings" pitchFamily="2" charset="2"/>
              <a:buChar char="q"/>
            </a:pPr>
            <a:r>
              <a:rPr lang="en-US" sz="3200" dirty="0" smtClean="0"/>
              <a:t>Words to Avoid</a:t>
            </a:r>
          </a:p>
          <a:p>
            <a:pPr eaLnBrk="1" hangingPunct="1">
              <a:buFont typeface="Wingdings" pitchFamily="2" charset="2"/>
              <a:buChar char="q"/>
            </a:pPr>
            <a:r>
              <a:rPr lang="en-US" sz="3200" dirty="0" smtClean="0"/>
              <a:t>SPA (subject-pronoun agreement)</a:t>
            </a:r>
          </a:p>
          <a:p>
            <a:pPr eaLnBrk="1" hangingPunct="1">
              <a:buFont typeface="Wingdings" pitchFamily="2" charset="2"/>
              <a:buChar char="q"/>
            </a:pPr>
            <a:r>
              <a:rPr lang="en-US" sz="3200" dirty="0" smtClean="0"/>
              <a:t>Verb Tense (stay present unless it happened in the past in the story)</a:t>
            </a:r>
          </a:p>
        </p:txBody>
      </p:sp>
    </p:spTree>
    <p:extLst>
      <p:ext uri="{BB962C8B-B14F-4D97-AF65-F5344CB8AC3E}">
        <p14:creationId xmlns:p14="http://schemas.microsoft.com/office/powerpoint/2010/main" val="40477842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838200"/>
            <a:ext cx="9677400" cy="1143000"/>
          </a:xfrm>
        </p:spPr>
        <p:txBody>
          <a:bodyPr>
            <a:noAutofit/>
          </a:bodyPr>
          <a:lstStyle/>
          <a:p>
            <a:r>
              <a:rPr lang="en-US" sz="8800" b="1" cap="none" dirty="0" smtClean="0"/>
              <a:t>Independence</a:t>
            </a:r>
            <a:r>
              <a:rPr lang="en-US" sz="8800" cap="none" dirty="0" smtClean="0"/>
              <a:t/>
            </a:r>
            <a:br>
              <a:rPr lang="en-US" sz="8800" cap="none" dirty="0" smtClean="0"/>
            </a:br>
            <a:r>
              <a:rPr lang="en-US" sz="4000" cap="none" dirty="0" smtClean="0">
                <a:solidFill>
                  <a:srgbClr val="00B050"/>
                </a:solidFill>
              </a:rPr>
              <a:t>(Values: Questions &amp; Lifelong Learning)</a:t>
            </a:r>
            <a:endParaRPr lang="en-US" sz="4000" cap="none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1905000"/>
            <a:ext cx="8305800" cy="4873752"/>
          </a:xfrm>
        </p:spPr>
        <p:txBody>
          <a:bodyPr>
            <a:normAutofit fontScale="92500" lnSpcReduction="10000"/>
          </a:bodyPr>
          <a:lstStyle/>
          <a:p>
            <a:r>
              <a:rPr lang="en-US" sz="8000" dirty="0" smtClean="0"/>
              <a:t>Dating Drafts</a:t>
            </a:r>
          </a:p>
          <a:p>
            <a:pPr lvl="2"/>
            <a:r>
              <a:rPr lang="en-US" sz="7400" dirty="0" smtClean="0"/>
              <a:t>Write in class</a:t>
            </a:r>
          </a:p>
          <a:p>
            <a:pPr lvl="2"/>
            <a:r>
              <a:rPr lang="en-US" sz="7400" dirty="0" smtClean="0"/>
              <a:t>Hold essays</a:t>
            </a:r>
          </a:p>
          <a:p>
            <a:pPr lvl="2"/>
            <a:r>
              <a:rPr lang="en-US" sz="7400" dirty="0" smtClean="0"/>
              <a:t>Revise in class</a:t>
            </a:r>
            <a:endParaRPr lang="en-US" sz="7400" dirty="0" smtClean="0"/>
          </a:p>
        </p:txBody>
      </p:sp>
    </p:spTree>
    <p:extLst>
      <p:ext uri="{BB962C8B-B14F-4D97-AF65-F5344CB8AC3E}">
        <p14:creationId xmlns:p14="http://schemas.microsoft.com/office/powerpoint/2010/main" val="20688815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-76200"/>
            <a:ext cx="5257800" cy="69564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234996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148229"/>
            <a:ext cx="5181600" cy="67097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02899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381000"/>
            <a:ext cx="8991600" cy="1143000"/>
          </a:xfrm>
        </p:spPr>
        <p:txBody>
          <a:bodyPr>
            <a:noAutofit/>
          </a:bodyPr>
          <a:lstStyle/>
          <a:p>
            <a:r>
              <a:rPr lang="en-US" sz="7200" b="1" cap="none" dirty="0" smtClean="0"/>
              <a:t>Informal Conferences</a:t>
            </a:r>
            <a:br>
              <a:rPr lang="en-US" sz="7200" b="1" cap="none" dirty="0" smtClean="0"/>
            </a:br>
            <a:r>
              <a:rPr lang="en-US" sz="3200" cap="none" dirty="0">
                <a:solidFill>
                  <a:srgbClr val="00B050"/>
                </a:solidFill>
              </a:rPr>
              <a:t>(Values: Student-centered class &amp; Questions)</a:t>
            </a:r>
            <a:endParaRPr lang="en-US" sz="7200" cap="none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4400" dirty="0" smtClean="0"/>
              <a:t>Teacher</a:t>
            </a:r>
          </a:p>
          <a:p>
            <a:r>
              <a:rPr lang="en-US" sz="4400" dirty="0" smtClean="0"/>
              <a:t>Peer</a:t>
            </a:r>
            <a:endParaRPr lang="en-US" sz="4400" dirty="0"/>
          </a:p>
          <a:p>
            <a:pPr lvl="1"/>
            <a:r>
              <a:rPr lang="en-US" sz="4800" dirty="0"/>
              <a:t>“I think I have a thesis.”</a:t>
            </a:r>
          </a:p>
          <a:p>
            <a:pPr lvl="1"/>
            <a:r>
              <a:rPr lang="en-US" sz="4800" dirty="0"/>
              <a:t>“It’s an outline. It doesn’t have to be perfect.”</a:t>
            </a:r>
          </a:p>
          <a:p>
            <a:pPr lvl="1"/>
            <a:r>
              <a:rPr lang="en-US" sz="4800" dirty="0"/>
              <a:t>“Yay for team thinking!”</a:t>
            </a:r>
          </a:p>
          <a:p>
            <a:endParaRPr lang="en-US" dirty="0" smtClean="0"/>
          </a:p>
          <a:p>
            <a:pPr marL="365760" lvl="1" indent="0">
              <a:buNone/>
            </a:pPr>
            <a:endParaRPr lang="en-US" dirty="0" smtClean="0"/>
          </a:p>
          <a:p>
            <a:pPr marL="365760" lvl="1" indent="0">
              <a:buNone/>
            </a:pPr>
            <a:endParaRPr lang="en-US" dirty="0"/>
          </a:p>
          <a:p>
            <a:pPr lvl="1"/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609600"/>
            <a:ext cx="9448800" cy="1143000"/>
          </a:xfrm>
        </p:spPr>
        <p:txBody>
          <a:bodyPr>
            <a:noAutofit/>
          </a:bodyPr>
          <a:lstStyle/>
          <a:p>
            <a:r>
              <a:rPr lang="en-US" sz="7200" b="1" cap="none" dirty="0" smtClean="0"/>
              <a:t>Feedback</a:t>
            </a:r>
            <a:r>
              <a:rPr lang="en-US" sz="7200" cap="none" dirty="0" smtClean="0"/>
              <a:t> </a:t>
            </a:r>
            <a:br>
              <a:rPr lang="en-US" sz="7200" cap="none" dirty="0" smtClean="0"/>
            </a:br>
            <a:r>
              <a:rPr lang="en-US" sz="3600" cap="none" dirty="0">
                <a:solidFill>
                  <a:srgbClr val="00B050"/>
                </a:solidFill>
              </a:rPr>
              <a:t>(Values: Student-centered class &amp; Questions)</a:t>
            </a:r>
            <a:endParaRPr lang="en-US" sz="8000" cap="none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1908048"/>
            <a:ext cx="8534400" cy="4873752"/>
          </a:xfrm>
        </p:spPr>
        <p:txBody>
          <a:bodyPr>
            <a:normAutofit/>
          </a:bodyPr>
          <a:lstStyle/>
          <a:p>
            <a:r>
              <a:rPr lang="en-US" sz="6000" dirty="0" smtClean="0"/>
              <a:t>Quick Reflections</a:t>
            </a:r>
          </a:p>
          <a:p>
            <a:r>
              <a:rPr lang="en-US" sz="6000" dirty="0" smtClean="0"/>
              <a:t>Formal Self-evaluations</a:t>
            </a:r>
          </a:p>
          <a:p>
            <a:r>
              <a:rPr lang="en-US" sz="6000" dirty="0" smtClean="0"/>
              <a:t>Successes</a:t>
            </a:r>
          </a:p>
          <a:p>
            <a:r>
              <a:rPr lang="en-US" sz="6000" dirty="0"/>
              <a:t>Frustrations</a:t>
            </a:r>
          </a:p>
          <a:p>
            <a:endParaRPr lang="en-US" dirty="0" smtClean="0"/>
          </a:p>
          <a:p>
            <a:pPr marL="365760" lvl="1" indent="0">
              <a:buNone/>
            </a:pPr>
            <a:endParaRPr lang="en-US" dirty="0" smtClean="0"/>
          </a:p>
          <a:p>
            <a:pPr marL="365760" lvl="1" indent="0">
              <a:buNone/>
            </a:pPr>
            <a:endParaRPr lang="en-US" dirty="0"/>
          </a:p>
          <a:p>
            <a:pPr lvl="1"/>
            <a:endParaRPr lang="en-US" dirty="0"/>
          </a:p>
        </p:txBody>
      </p:sp>
      <p:pic>
        <p:nvPicPr>
          <p:cNvPr id="1026" name="Picture 2" descr="C:\Documents and Settings\Kalyn M\Local Settings\Temporary Internet Files\Content.IE5\OZBGRT6N\MC900078711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0" y="3886200"/>
            <a:ext cx="1143000" cy="277233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3295209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-76200"/>
            <a:ext cx="7467600" cy="1143000"/>
          </a:xfrm>
        </p:spPr>
        <p:txBody>
          <a:bodyPr>
            <a:noAutofit/>
          </a:bodyPr>
          <a:lstStyle/>
          <a:p>
            <a:r>
              <a:rPr lang="en-US" sz="7200" b="1" cap="none" dirty="0" smtClean="0"/>
              <a:t>Second Surveys</a:t>
            </a:r>
            <a:endParaRPr lang="en-US" sz="7200" b="1" cap="none" dirty="0"/>
          </a:p>
        </p:txBody>
      </p:sp>
      <p:sp>
        <p:nvSpPr>
          <p:cNvPr id="6" name="Cloud Callout 5"/>
          <p:cNvSpPr/>
          <p:nvPr/>
        </p:nvSpPr>
        <p:spPr>
          <a:xfrm>
            <a:off x="27709" y="1371600"/>
            <a:ext cx="3477491" cy="2743200"/>
          </a:xfrm>
          <a:prstGeom prst="cloudCallout">
            <a:avLst>
              <a:gd name="adj1" fmla="val -43718"/>
              <a:gd name="adj2" fmla="val 80094"/>
            </a:avLst>
          </a:prstGeom>
          <a:noFill/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685800" y="1859340"/>
            <a:ext cx="2514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“I think revision means to make changes or slightly alter.”</a:t>
            </a:r>
          </a:p>
        </p:txBody>
      </p:sp>
      <p:sp>
        <p:nvSpPr>
          <p:cNvPr id="8" name="Cloud Callout 7"/>
          <p:cNvSpPr/>
          <p:nvPr/>
        </p:nvSpPr>
        <p:spPr>
          <a:xfrm>
            <a:off x="2514600" y="1676400"/>
            <a:ext cx="5855030" cy="5091616"/>
          </a:xfrm>
          <a:prstGeom prst="cloudCallout">
            <a:avLst>
              <a:gd name="adj1" fmla="val 53123"/>
              <a:gd name="adj2" fmla="val -77174"/>
            </a:avLst>
          </a:prstGeom>
          <a:noFill/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3394859" y="2375862"/>
            <a:ext cx="4148941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“Revision means re-reading an essay or work of writing to look for grammatical errors, rearrange paragraphs or sentences for better organization and fluency, making sure everything has a smooth flow, and check the main points if they do or do not tie back to the thesis, change and reevaluate support and analysis.”</a:t>
            </a:r>
            <a:endParaRPr lang="en-US" sz="22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 rot="20661555">
            <a:off x="786236" y="1268363"/>
            <a:ext cx="1447800" cy="37702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3900" b="1" dirty="0" smtClean="0"/>
              <a:t>?</a:t>
            </a:r>
            <a:endParaRPr lang="en-US" sz="23900" dirty="0"/>
          </a:p>
        </p:txBody>
      </p:sp>
      <p:sp>
        <p:nvSpPr>
          <p:cNvPr id="6" name="Rectangle 5"/>
          <p:cNvSpPr/>
          <p:nvPr/>
        </p:nvSpPr>
        <p:spPr>
          <a:xfrm rot="1022175">
            <a:off x="6947065" y="1586771"/>
            <a:ext cx="1447800" cy="37702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3900" b="1" dirty="0" smtClean="0"/>
              <a:t>?</a:t>
            </a:r>
            <a:endParaRPr lang="en-US" sz="23900" dirty="0"/>
          </a:p>
        </p:txBody>
      </p:sp>
      <p:sp>
        <p:nvSpPr>
          <p:cNvPr id="7" name="Rectangle 6"/>
          <p:cNvSpPr/>
          <p:nvPr/>
        </p:nvSpPr>
        <p:spPr>
          <a:xfrm>
            <a:off x="3505200" y="-838200"/>
            <a:ext cx="1447800" cy="64479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1300" b="1" dirty="0" smtClean="0"/>
              <a:t>?</a:t>
            </a:r>
            <a:endParaRPr lang="en-US" sz="41300" dirty="0"/>
          </a:p>
        </p:txBody>
      </p:sp>
    </p:spTree>
    <p:extLst>
      <p:ext uri="{BB962C8B-B14F-4D97-AF65-F5344CB8AC3E}">
        <p14:creationId xmlns:p14="http://schemas.microsoft.com/office/powerpoint/2010/main" val="121337765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534400" cy="1143000"/>
          </a:xfrm>
        </p:spPr>
        <p:txBody>
          <a:bodyPr>
            <a:noAutofit/>
          </a:bodyPr>
          <a:lstStyle/>
          <a:p>
            <a:r>
              <a:rPr lang="en-US" sz="7200" b="1" cap="none" dirty="0" smtClean="0"/>
              <a:t>Results</a:t>
            </a:r>
            <a:endParaRPr lang="en-US" sz="7200" b="1" cap="none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153400" cy="4873752"/>
          </a:xfrm>
        </p:spPr>
        <p:txBody>
          <a:bodyPr>
            <a:normAutofit fontScale="85000" lnSpcReduction="10000"/>
          </a:bodyPr>
          <a:lstStyle/>
          <a:p>
            <a:r>
              <a:rPr lang="en-US" sz="6000" dirty="0" smtClean="0"/>
              <a:t>Improvement</a:t>
            </a:r>
          </a:p>
          <a:p>
            <a:pPr lvl="1"/>
            <a:r>
              <a:rPr lang="en-US" sz="5400" dirty="0" smtClean="0"/>
              <a:t>Quality, depth, effort</a:t>
            </a:r>
          </a:p>
          <a:p>
            <a:r>
              <a:rPr lang="en-US" sz="6000" dirty="0" smtClean="0"/>
              <a:t>90%  spent more time revising and revised over 20% more of their writing</a:t>
            </a:r>
          </a:p>
          <a:p>
            <a:r>
              <a:rPr lang="en-US" sz="6000" dirty="0" smtClean="0"/>
              <a:t>100% valued conferencing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534400" cy="1143000"/>
          </a:xfrm>
        </p:spPr>
        <p:txBody>
          <a:bodyPr>
            <a:noAutofit/>
          </a:bodyPr>
          <a:lstStyle/>
          <a:p>
            <a:r>
              <a:rPr lang="en-US" sz="7200" b="1" cap="none" dirty="0" smtClean="0"/>
              <a:t>Moving Forward</a:t>
            </a:r>
            <a:r>
              <a:rPr lang="en-US" sz="7200" cap="none" dirty="0" smtClean="0"/>
              <a:t/>
            </a:r>
            <a:br>
              <a:rPr lang="en-US" sz="7200" cap="none" dirty="0" smtClean="0"/>
            </a:br>
            <a:r>
              <a:rPr lang="en-US" sz="2400" cap="none" dirty="0" smtClean="0">
                <a:solidFill>
                  <a:srgbClr val="00B050"/>
                </a:solidFill>
              </a:rPr>
              <a:t>(Values: Student-centered class, questions, Lifelong Learning)</a:t>
            </a:r>
            <a:endParaRPr lang="en-US" sz="4400" cap="none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81000" y="1600200"/>
            <a:ext cx="8305800" cy="4873752"/>
          </a:xfrm>
        </p:spPr>
        <p:txBody>
          <a:bodyPr>
            <a:normAutofit fontScale="92500"/>
          </a:bodyPr>
          <a:lstStyle/>
          <a:p>
            <a:r>
              <a:rPr lang="en-US" sz="6500" dirty="0" smtClean="0"/>
              <a:t>Adapt strategies</a:t>
            </a:r>
          </a:p>
          <a:p>
            <a:r>
              <a:rPr lang="en-US" sz="6500" dirty="0" smtClean="0"/>
              <a:t>Student </a:t>
            </a:r>
            <a:r>
              <a:rPr lang="en-US" sz="6500" dirty="0" smtClean="0"/>
              <a:t>feedback</a:t>
            </a:r>
          </a:p>
          <a:p>
            <a:r>
              <a:rPr lang="en-US" sz="7100" dirty="0" smtClean="0"/>
              <a:t>Teach the language—they will talk.</a:t>
            </a:r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534400" cy="1143000"/>
          </a:xfrm>
        </p:spPr>
        <p:txBody>
          <a:bodyPr>
            <a:noAutofit/>
          </a:bodyPr>
          <a:lstStyle/>
          <a:p>
            <a:pPr algn="ctr"/>
            <a:r>
              <a:rPr lang="en-US" sz="7200" b="1" cap="none" dirty="0" smtClean="0"/>
              <a:t>Works Cited</a:t>
            </a:r>
            <a:endParaRPr lang="en-US" sz="7200" b="1" cap="none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Fey, Tina. </a:t>
            </a:r>
            <a:r>
              <a:rPr lang="en-US" i="1" dirty="0" err="1" smtClean="0"/>
              <a:t>Bossypants</a:t>
            </a:r>
            <a:r>
              <a:rPr lang="en-US" i="1" dirty="0" smtClean="0"/>
              <a:t>. </a:t>
            </a:r>
            <a:r>
              <a:rPr lang="en-US" dirty="0" smtClean="0"/>
              <a:t>New York: Little, Brown and Company, 2011. Print.</a:t>
            </a:r>
          </a:p>
          <a:p>
            <a:pPr>
              <a:buNone/>
            </a:pPr>
            <a:r>
              <a:rPr lang="en-US" dirty="0" smtClean="0"/>
              <a:t>Hubbard</a:t>
            </a:r>
            <a:r>
              <a:rPr lang="en-US" dirty="0"/>
              <a:t>, Ruth </a:t>
            </a:r>
            <a:r>
              <a:rPr lang="en-US" dirty="0" err="1"/>
              <a:t>Shargoury</a:t>
            </a:r>
            <a:r>
              <a:rPr lang="en-US" dirty="0"/>
              <a:t>, and Brenda Miller Power. </a:t>
            </a:r>
            <a:r>
              <a:rPr lang="en-US" i="1" dirty="0"/>
              <a:t>The Art of Classroom Inquiry</a:t>
            </a:r>
            <a:r>
              <a:rPr lang="en-US" dirty="0"/>
              <a:t>. Portsmouth: Heinemann, 2003. Print. 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Isaacson, Walter. </a:t>
            </a:r>
            <a:r>
              <a:rPr lang="en-US" i="1" dirty="0" smtClean="0"/>
              <a:t>Steve Jobs. </a:t>
            </a:r>
            <a:r>
              <a:rPr lang="en-US" dirty="0" smtClean="0"/>
              <a:t>New York: Simon &amp; Schuster, 2011. Print.</a:t>
            </a:r>
            <a:endParaRPr lang="en-US" dirty="0"/>
          </a:p>
          <a:p>
            <a:pPr>
              <a:buNone/>
            </a:pPr>
            <a:r>
              <a:rPr lang="en-US" dirty="0" err="1"/>
              <a:t>Lamott</a:t>
            </a:r>
            <a:r>
              <a:rPr lang="en-US" dirty="0"/>
              <a:t>, Anne. </a:t>
            </a:r>
            <a:r>
              <a:rPr lang="en-US" i="1" dirty="0"/>
              <a:t>Bird by Bird: Some Instructions on Writing and Life. </a:t>
            </a:r>
            <a:r>
              <a:rPr lang="en-US" dirty="0"/>
              <a:t>New York: Pantheon Books, 1994. Print. </a:t>
            </a:r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534400" cy="1143000"/>
          </a:xfrm>
        </p:spPr>
        <p:txBody>
          <a:bodyPr>
            <a:noAutofit/>
          </a:bodyPr>
          <a:lstStyle/>
          <a:p>
            <a:pPr algn="ctr"/>
            <a:endParaRPr lang="en-US" sz="7200" cap="none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85800" y="228601"/>
            <a:ext cx="7467600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cap="none" dirty="0" smtClean="0">
                <a:latin typeface="Bell MT" pitchFamily="18" charset="0"/>
              </a:rPr>
              <a:t>What does </a:t>
            </a:r>
            <a:r>
              <a:rPr lang="en-US" sz="6600" b="1" cap="none" dirty="0" smtClean="0">
                <a:solidFill>
                  <a:srgbClr val="00B050"/>
                </a:solidFill>
                <a:latin typeface="Bell MT" pitchFamily="18" charset="0"/>
              </a:rPr>
              <a:t>revision</a:t>
            </a:r>
            <a:r>
              <a:rPr lang="en-US" sz="6600" cap="none" dirty="0" smtClean="0">
                <a:solidFill>
                  <a:srgbClr val="00B050"/>
                </a:solidFill>
                <a:latin typeface="Bell MT" pitchFamily="18" charset="0"/>
              </a:rPr>
              <a:t> </a:t>
            </a:r>
            <a:r>
              <a:rPr lang="en-US" sz="6600" cap="none" dirty="0" smtClean="0">
                <a:latin typeface="Bell MT" pitchFamily="18" charset="0"/>
              </a:rPr>
              <a:t>mean to </a:t>
            </a:r>
            <a:r>
              <a:rPr lang="en-US" sz="6600" b="1" cap="none" dirty="0" smtClean="0">
                <a:solidFill>
                  <a:srgbClr val="00B050"/>
                </a:solidFill>
                <a:latin typeface="Bell MT" pitchFamily="18" charset="0"/>
              </a:rPr>
              <a:t>you</a:t>
            </a:r>
            <a:r>
              <a:rPr lang="en-US" sz="6600" cap="none" dirty="0" smtClean="0">
                <a:latin typeface="Bell MT" pitchFamily="18" charset="0"/>
              </a:rPr>
              <a:t>?</a:t>
            </a:r>
          </a:p>
          <a:p>
            <a:endParaRPr lang="en-US" sz="6600" cap="none" dirty="0" smtClean="0">
              <a:latin typeface="Bell MT" pitchFamily="18" charset="0"/>
            </a:endParaRPr>
          </a:p>
          <a:p>
            <a:r>
              <a:rPr lang="en-US" sz="6600" dirty="0" smtClean="0">
                <a:latin typeface="Bell MT" pitchFamily="18" charset="0"/>
              </a:rPr>
              <a:t>What do you think </a:t>
            </a:r>
            <a:r>
              <a:rPr lang="en-US" sz="6600" b="1" dirty="0" smtClean="0">
                <a:solidFill>
                  <a:srgbClr val="00B050"/>
                </a:solidFill>
                <a:latin typeface="Bell MT" pitchFamily="18" charset="0"/>
              </a:rPr>
              <a:t>revision</a:t>
            </a:r>
            <a:r>
              <a:rPr lang="en-US" sz="6600" dirty="0" smtClean="0">
                <a:latin typeface="Bell MT" pitchFamily="18" charset="0"/>
              </a:rPr>
              <a:t> means to </a:t>
            </a:r>
            <a:r>
              <a:rPr lang="en-US" sz="6600" b="1" dirty="0" smtClean="0">
                <a:solidFill>
                  <a:srgbClr val="00B050"/>
                </a:solidFill>
                <a:latin typeface="Bell MT" pitchFamily="18" charset="0"/>
              </a:rPr>
              <a:t>your students</a:t>
            </a:r>
            <a:r>
              <a:rPr lang="en-US" sz="6600" dirty="0" smtClean="0">
                <a:latin typeface="Bell MT" pitchFamily="18" charset="0"/>
              </a:rPr>
              <a:t>?</a:t>
            </a:r>
            <a:endParaRPr lang="en-US" sz="6600" cap="none" dirty="0" smtClean="0">
              <a:latin typeface="Bell MT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-76200"/>
            <a:ext cx="7467600" cy="1143000"/>
          </a:xfrm>
        </p:spPr>
        <p:txBody>
          <a:bodyPr>
            <a:noAutofit/>
          </a:bodyPr>
          <a:lstStyle/>
          <a:p>
            <a:r>
              <a:rPr lang="en-US" sz="7200" b="1" cap="none" dirty="0" smtClean="0"/>
              <a:t>Revision Surveys</a:t>
            </a:r>
            <a:endParaRPr lang="en-US" sz="7200" b="1" cap="none" dirty="0"/>
          </a:p>
        </p:txBody>
      </p:sp>
      <p:sp>
        <p:nvSpPr>
          <p:cNvPr id="6" name="Cloud Callout 5"/>
          <p:cNvSpPr/>
          <p:nvPr/>
        </p:nvSpPr>
        <p:spPr>
          <a:xfrm>
            <a:off x="571497" y="1699349"/>
            <a:ext cx="2933703" cy="2545259"/>
          </a:xfrm>
          <a:prstGeom prst="cloudCallout">
            <a:avLst>
              <a:gd name="adj1" fmla="val -11618"/>
              <a:gd name="adj2" fmla="val -83109"/>
            </a:avLst>
          </a:prstGeom>
          <a:noFill/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990600" y="2032337"/>
            <a:ext cx="2514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“I think revision means to make changes or </a:t>
            </a:r>
            <a:r>
              <a:rPr lang="en-US" sz="2400" b="1" dirty="0" smtClean="0"/>
              <a:t>slightly</a:t>
            </a:r>
            <a:r>
              <a:rPr lang="en-US" sz="2400" dirty="0" smtClean="0"/>
              <a:t> alter.”</a:t>
            </a:r>
            <a:endParaRPr lang="en-US" sz="2400" dirty="0"/>
          </a:p>
        </p:txBody>
      </p:sp>
      <p:sp>
        <p:nvSpPr>
          <p:cNvPr id="8" name="Cloud Callout 7"/>
          <p:cNvSpPr/>
          <p:nvPr/>
        </p:nvSpPr>
        <p:spPr>
          <a:xfrm>
            <a:off x="4011929" y="3048000"/>
            <a:ext cx="4572001" cy="2471173"/>
          </a:xfrm>
          <a:prstGeom prst="cloudCallout">
            <a:avLst>
              <a:gd name="adj1" fmla="val 52737"/>
              <a:gd name="adj2" fmla="val 51324"/>
            </a:avLst>
          </a:prstGeom>
          <a:noFill/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495800" y="3429000"/>
            <a:ext cx="39624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“Revision involves the grammar aspect, </a:t>
            </a:r>
            <a:r>
              <a:rPr lang="en-US" sz="2000" b="1" dirty="0" smtClean="0"/>
              <a:t>as well as the content</a:t>
            </a:r>
            <a:r>
              <a:rPr lang="en-US" sz="2000" dirty="0" smtClean="0"/>
              <a:t>. You must check for errors, but you </a:t>
            </a:r>
          </a:p>
          <a:p>
            <a:r>
              <a:rPr lang="en-US" sz="2000" dirty="0" smtClean="0"/>
              <a:t>must also check for </a:t>
            </a:r>
            <a:r>
              <a:rPr lang="en-US" sz="2000" b="1" dirty="0" smtClean="0"/>
              <a:t>validity of information.”</a:t>
            </a:r>
            <a:endParaRPr lang="en-US" sz="2000" b="1" dirty="0"/>
          </a:p>
        </p:txBody>
      </p:sp>
      <p:sp>
        <p:nvSpPr>
          <p:cNvPr id="11" name="Cloud Callout 10"/>
          <p:cNvSpPr/>
          <p:nvPr/>
        </p:nvSpPr>
        <p:spPr>
          <a:xfrm>
            <a:off x="381000" y="4450259"/>
            <a:ext cx="3657600" cy="1828800"/>
          </a:xfrm>
          <a:prstGeom prst="cloudCallout">
            <a:avLst>
              <a:gd name="adj1" fmla="val -53700"/>
              <a:gd name="adj2" fmla="val -55804"/>
            </a:avLst>
          </a:prstGeom>
          <a:noFill/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914400" y="4813668"/>
            <a:ext cx="3448048" cy="1139368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2400" dirty="0" smtClean="0"/>
              <a:t>“To be honest, pure </a:t>
            </a:r>
            <a:r>
              <a:rPr lang="en-US" sz="2400" b="1" dirty="0" smtClean="0"/>
              <a:t>laziness</a:t>
            </a:r>
            <a:r>
              <a:rPr lang="en-US" sz="2400" dirty="0" smtClean="0"/>
              <a:t> keeps me </a:t>
            </a:r>
          </a:p>
          <a:p>
            <a:r>
              <a:rPr lang="en-US" sz="2400" dirty="0" smtClean="0"/>
              <a:t>from revising.”</a:t>
            </a:r>
            <a:endParaRPr lang="en-US" sz="2400" dirty="0"/>
          </a:p>
        </p:txBody>
      </p:sp>
      <p:sp>
        <p:nvSpPr>
          <p:cNvPr id="13" name="Cloud Callout 12"/>
          <p:cNvSpPr/>
          <p:nvPr/>
        </p:nvSpPr>
        <p:spPr>
          <a:xfrm>
            <a:off x="4781548" y="1171187"/>
            <a:ext cx="3981451" cy="1722299"/>
          </a:xfrm>
          <a:prstGeom prst="cloudCallout">
            <a:avLst>
              <a:gd name="adj1" fmla="val 37145"/>
              <a:gd name="adj2" fmla="val -76698"/>
            </a:avLst>
          </a:prstGeom>
          <a:noFill/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200" dirty="0" smtClean="0"/>
              <a:t>“That’s </a:t>
            </a:r>
            <a:r>
              <a:rPr lang="en-US" sz="3200" b="1" dirty="0" smtClean="0"/>
              <a:t>a hard </a:t>
            </a:r>
            <a:r>
              <a:rPr lang="en-US" sz="3200" dirty="0" smtClean="0"/>
              <a:t>question.”</a:t>
            </a:r>
            <a:endParaRPr lang="en-US" sz="32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85800"/>
            <a:ext cx="7467600" cy="1143000"/>
          </a:xfrm>
        </p:spPr>
        <p:txBody>
          <a:bodyPr>
            <a:noAutofit/>
          </a:bodyPr>
          <a:lstStyle/>
          <a:p>
            <a:pPr algn="ctr"/>
            <a:r>
              <a:rPr lang="en-US" sz="6000" b="1" cap="none" dirty="0" smtClean="0"/>
              <a:t>Why </a:t>
            </a:r>
            <a:r>
              <a:rPr lang="en-US" sz="6000" b="1" i="1" cap="none" dirty="0" smtClean="0"/>
              <a:t>should</a:t>
            </a:r>
            <a:r>
              <a:rPr lang="en-US" sz="6000" b="1" cap="none" dirty="0" smtClean="0"/>
              <a:t> revision be a social activity?</a:t>
            </a:r>
            <a:endParaRPr lang="en-US" sz="6000" b="1" cap="none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908048"/>
            <a:ext cx="8458200" cy="5102352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Think about your classroom before and after the bell.</a:t>
            </a:r>
          </a:p>
          <a:p>
            <a:r>
              <a:rPr lang="en-US" dirty="0" smtClean="0"/>
              <a:t>What did you do in school?</a:t>
            </a:r>
            <a:endParaRPr lang="en-US" sz="8000" b="1" dirty="0" smtClean="0"/>
          </a:p>
          <a:p>
            <a:pPr marL="0" indent="0">
              <a:buNone/>
            </a:pPr>
            <a:r>
              <a:rPr lang="en-US" sz="8000" b="1" dirty="0" smtClean="0"/>
              <a:t>My Aha! Moment: </a:t>
            </a:r>
            <a:endParaRPr lang="en-US" sz="8000" dirty="0"/>
          </a:p>
          <a:p>
            <a:pPr marL="0" indent="0">
              <a:buNone/>
            </a:pPr>
            <a:r>
              <a:rPr lang="en-US" sz="9500" dirty="0"/>
              <a:t>Students talk </a:t>
            </a:r>
            <a:r>
              <a:rPr lang="en-US" sz="9500" b="1" dirty="0" smtClean="0">
                <a:solidFill>
                  <a:srgbClr val="00B050"/>
                </a:solidFill>
              </a:rPr>
              <a:t>naturally </a:t>
            </a:r>
            <a:r>
              <a:rPr lang="en-US" sz="9500" b="1" dirty="0" smtClean="0"/>
              <a:t>about their ideas. </a:t>
            </a:r>
            <a:endParaRPr lang="en-US" sz="9500" b="1" dirty="0"/>
          </a:p>
          <a:p>
            <a:pPr marL="0" indent="0">
              <a:buNone/>
            </a:pPr>
            <a:endParaRPr lang="en-US" sz="8000" b="1" dirty="0" smtClean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2400"/>
            <a:ext cx="10134600" cy="1143000"/>
          </a:xfrm>
        </p:spPr>
        <p:txBody>
          <a:bodyPr>
            <a:noAutofit/>
          </a:bodyPr>
          <a:lstStyle/>
          <a:p>
            <a:r>
              <a:rPr lang="en-US" sz="6600" b="1" cap="none" dirty="0" smtClean="0"/>
              <a:t>Noteworthy Discussion</a:t>
            </a:r>
            <a:endParaRPr lang="en-US" sz="6600" b="1" cap="none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382000" cy="4873752"/>
          </a:xfrm>
        </p:spPr>
        <p:txBody>
          <a:bodyPr>
            <a:normAutofit fontScale="47500" lnSpcReduction="20000"/>
          </a:bodyPr>
          <a:lstStyle/>
          <a:p>
            <a:r>
              <a:rPr lang="en-US" sz="10100" dirty="0" smtClean="0"/>
              <a:t>“I just need to elaborate more.”</a:t>
            </a:r>
          </a:p>
          <a:p>
            <a:r>
              <a:rPr lang="en-US" sz="10100" dirty="0" smtClean="0"/>
              <a:t>“I think you could go more in depth with that.”</a:t>
            </a:r>
          </a:p>
          <a:p>
            <a:r>
              <a:rPr lang="en-US" sz="10100" dirty="0" smtClean="0"/>
              <a:t>“So what’s your thesis?”</a:t>
            </a:r>
          </a:p>
          <a:p>
            <a:pPr>
              <a:buNone/>
            </a:pPr>
            <a:endParaRPr lang="en-US" sz="10100" dirty="0" smtClean="0"/>
          </a:p>
          <a:p>
            <a:r>
              <a:rPr lang="en-US" sz="10100" dirty="0" smtClean="0"/>
              <a:t>…“Do you think the girls will win tonight?” </a:t>
            </a:r>
          </a:p>
          <a:p>
            <a:pPr>
              <a:buNone/>
            </a:pPr>
            <a:endParaRPr lang="en-US" sz="8000" dirty="0" smtClean="0"/>
          </a:p>
          <a:p>
            <a:pPr marL="0" indent="0">
              <a:buNone/>
            </a:pPr>
            <a:endParaRPr lang="en-US" sz="4400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458200" cy="1143000"/>
          </a:xfrm>
        </p:spPr>
        <p:txBody>
          <a:bodyPr>
            <a:noAutofit/>
          </a:bodyPr>
          <a:lstStyle/>
          <a:p>
            <a:r>
              <a:rPr lang="en-US" sz="7200" b="1" cap="none" dirty="0">
                <a:solidFill>
                  <a:srgbClr val="1F497D"/>
                </a:solidFill>
              </a:rPr>
              <a:t>Peer Conferences</a:t>
            </a:r>
            <a:r>
              <a:rPr lang="en-US" sz="7200" cap="none" dirty="0">
                <a:solidFill>
                  <a:srgbClr val="1F497D"/>
                </a:solidFill>
              </a:rPr>
              <a:t/>
            </a:r>
            <a:br>
              <a:rPr lang="en-US" sz="7200" cap="none" dirty="0">
                <a:solidFill>
                  <a:srgbClr val="1F497D"/>
                </a:solidFill>
              </a:rPr>
            </a:br>
            <a:r>
              <a:rPr lang="en-US" sz="3200" cap="none" dirty="0">
                <a:solidFill>
                  <a:srgbClr val="00B050"/>
                </a:solidFill>
              </a:rPr>
              <a:t>(Values: Student-centered class &amp; Questions)</a:t>
            </a:r>
            <a:endParaRPr lang="en-US" sz="7200" cap="none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8000" dirty="0" smtClean="0"/>
              <a:t>Focus</a:t>
            </a:r>
          </a:p>
          <a:p>
            <a:pPr lvl="1"/>
            <a:r>
              <a:rPr lang="en-US" sz="7200" dirty="0" smtClean="0"/>
              <a:t>Class brainstorm</a:t>
            </a:r>
          </a:p>
          <a:p>
            <a:pPr marL="0" indent="0">
              <a:buNone/>
            </a:pPr>
            <a:endParaRPr lang="en-US" sz="4400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0131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76461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ustom 1">
      <a:majorFont>
        <a:latin typeface="Bell MT"/>
        <a:ea typeface=""/>
        <a:cs typeface=""/>
      </a:majorFont>
      <a:minorFont>
        <a:latin typeface="Bell MT"/>
        <a:ea typeface=""/>
        <a:cs typeface="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Century"/>
        <a:ea typeface=""/>
        <a:cs typeface=""/>
      </a:majorFont>
      <a:minorFont>
        <a:latin typeface="Century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533</TotalTime>
  <Words>725</Words>
  <Application>Microsoft Office PowerPoint</Application>
  <PresentationFormat>On-screen Show (4:3)</PresentationFormat>
  <Paragraphs>141</Paragraphs>
  <Slides>33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33</vt:i4>
      </vt:variant>
    </vt:vector>
  </HeadingPairs>
  <TitlesOfParts>
    <vt:vector size="35" baseType="lpstr">
      <vt:lpstr>Oriel</vt:lpstr>
      <vt:lpstr>Default Design</vt:lpstr>
      <vt:lpstr>Revision as a Social Activity in the Classroom  </vt:lpstr>
      <vt:lpstr>Core Values</vt:lpstr>
      <vt:lpstr>PowerPoint Presentation</vt:lpstr>
      <vt:lpstr>PowerPoint Presentation</vt:lpstr>
      <vt:lpstr>Revision Surveys</vt:lpstr>
      <vt:lpstr>Why should revision be a social activity?</vt:lpstr>
      <vt:lpstr>Noteworthy Discussion</vt:lpstr>
      <vt:lpstr>Peer Conferences (Values: Student-centered class &amp; Questions)</vt:lpstr>
      <vt:lpstr>PowerPoint Presentation</vt:lpstr>
      <vt:lpstr>Peer Conferences (Values: Student-centered class &amp; Questions)</vt:lpstr>
      <vt:lpstr>Expert Peer Review (Values: Student-centered class &amp; Questions)</vt:lpstr>
      <vt:lpstr>Strategies</vt:lpstr>
      <vt:lpstr>Expert Peer Review (Values: Student-centered class &amp; Questions)</vt:lpstr>
      <vt:lpstr>Expert Peer Review (Values: Student-centered class &amp; Questions)</vt:lpstr>
      <vt:lpstr>Expert Peer Review (Values: Student-centered class &amp; Questions)</vt:lpstr>
      <vt:lpstr>Expert Peer Review (Values: Student-centered class &amp; Questions)</vt:lpstr>
      <vt:lpstr>Expert Peer Review (Values: Student-centered class &amp; Questions)</vt:lpstr>
      <vt:lpstr>Mini Conferences (Values: Student-centered class &amp; Questions)</vt:lpstr>
      <vt:lpstr>Revision Mentors (Values: Questions &amp; Lifelong Learning)</vt:lpstr>
      <vt:lpstr>PowerPoint Presentation</vt:lpstr>
      <vt:lpstr>Independence</vt:lpstr>
      <vt:lpstr>Revision Checklist</vt:lpstr>
      <vt:lpstr>Editing Checklist</vt:lpstr>
      <vt:lpstr>Independence (Values: Questions &amp; Lifelong Learning)</vt:lpstr>
      <vt:lpstr>PowerPoint Presentation</vt:lpstr>
      <vt:lpstr>PowerPoint Presentation</vt:lpstr>
      <vt:lpstr>Informal Conferences (Values: Student-centered class &amp; Questions)</vt:lpstr>
      <vt:lpstr>Feedback  (Values: Student-centered class &amp; Questions)</vt:lpstr>
      <vt:lpstr>Second Surveys</vt:lpstr>
      <vt:lpstr>Results</vt:lpstr>
      <vt:lpstr>Moving Forward (Values: Student-centered class, questions, Lifelong Learning)</vt:lpstr>
      <vt:lpstr>Works Cited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Kalyn M</dc:creator>
  <cp:lastModifiedBy>Windows User</cp:lastModifiedBy>
  <cp:revision>53</cp:revision>
  <dcterms:created xsi:type="dcterms:W3CDTF">2012-07-18T13:02:15Z</dcterms:created>
  <dcterms:modified xsi:type="dcterms:W3CDTF">2012-09-14T19:49:23Z</dcterms:modified>
</cp:coreProperties>
</file>